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62" r:id="rId6"/>
    <p:sldId id="271" r:id="rId7"/>
    <p:sldId id="290" r:id="rId8"/>
    <p:sldId id="291" r:id="rId9"/>
    <p:sldId id="292" r:id="rId10"/>
    <p:sldId id="266" r:id="rId11"/>
    <p:sldId id="272" r:id="rId12"/>
    <p:sldId id="273" r:id="rId13"/>
    <p:sldId id="275" r:id="rId14"/>
    <p:sldId id="265" r:id="rId15"/>
    <p:sldId id="294" r:id="rId16"/>
    <p:sldId id="274"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69"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9"/>
    <p:restoredTop sz="94051" autoAdjust="0"/>
  </p:normalViewPr>
  <p:slideViewPr>
    <p:cSldViewPr>
      <p:cViewPr varScale="1">
        <p:scale>
          <a:sx n="116" d="100"/>
          <a:sy n="116" d="100"/>
        </p:scale>
        <p:origin x="208" y="480"/>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F4830-5CD4-4C71-985C-0708E9B0BE14}" type="doc">
      <dgm:prSet loTypeId="urn:microsoft.com/office/officeart/2005/8/layout/vProcess5" loCatId="process" qsTypeId="urn:microsoft.com/office/officeart/2005/8/quickstyle/simple4" qsCatId="simple" csTypeId="urn:microsoft.com/office/officeart/2005/8/colors/accent0_1" csCatId="mainScheme" phldr="1"/>
      <dgm:spPr/>
      <dgm:t>
        <a:bodyPr/>
        <a:lstStyle/>
        <a:p>
          <a:endParaRPr lang="en-US"/>
        </a:p>
      </dgm:t>
    </dgm:pt>
    <dgm:pt modelId="{98450B70-D18C-4E1D-97E9-FA8BA06091D9}">
      <dgm:prSet phldrT="[Text]"/>
      <dgm:spPr/>
      <dgm:t>
        <a:bodyPr/>
        <a:lstStyle/>
        <a:p>
          <a:r>
            <a:rPr lang="en-US" dirty="0"/>
            <a:t>Data collection from Shop Monkey and Quick Books</a:t>
          </a:r>
        </a:p>
      </dgm:t>
      <dgm:extLst>
        <a:ext uri="{E40237B7-FDA0-4F09-8148-C483321AD2D9}">
          <dgm14:cNvPr xmlns:dgm14="http://schemas.microsoft.com/office/drawing/2010/diagram" id="0" name="" title="Group A title"/>
        </a:ext>
      </dgm:extLst>
    </dgm:pt>
    <dgm:pt modelId="{D3A29EAE-789C-47E5-9852-BCEC72920C67}" type="parTrans" cxnId="{E5063A27-7015-42DC-B1DA-489D94936D4B}">
      <dgm:prSet/>
      <dgm:spPr/>
      <dgm:t>
        <a:bodyPr/>
        <a:lstStyle/>
        <a:p>
          <a:endParaRPr lang="en-US"/>
        </a:p>
      </dgm:t>
    </dgm:pt>
    <dgm:pt modelId="{5476BBDE-A636-40EE-8272-09D0B7700854}" type="sibTrans" cxnId="{E5063A27-7015-42DC-B1DA-489D94936D4B}">
      <dgm:prSet/>
      <dgm:spPr/>
      <dgm:t>
        <a:bodyPr/>
        <a:lstStyle/>
        <a:p>
          <a:endParaRPr lang="en-US"/>
        </a:p>
      </dgm:t>
    </dgm:pt>
    <dgm:pt modelId="{0D636056-30D8-4434-99F7-E38A6E2B8161}">
      <dgm:prSet phldrT="[Text]"/>
      <dgm:spPr/>
      <dgm:t>
        <a:bodyPr/>
        <a:lstStyle/>
        <a:p>
          <a:r>
            <a:rPr lang="en-US" b="0" dirty="0"/>
            <a:t>Data Analysis Preparation</a:t>
          </a:r>
        </a:p>
      </dgm:t>
      <dgm:extLst>
        <a:ext uri="{E40237B7-FDA0-4F09-8148-C483321AD2D9}">
          <dgm14:cNvPr xmlns:dgm14="http://schemas.microsoft.com/office/drawing/2010/diagram" id="0" name="" title="Group C title"/>
        </a:ext>
      </dgm:extLst>
    </dgm:pt>
    <dgm:pt modelId="{BB5BFE0E-B039-45BE-BD5F-A1F8AB17574F}" type="parTrans" cxnId="{509F2F7C-8BDB-46E3-A012-91E3DFD74DCA}">
      <dgm:prSet/>
      <dgm:spPr/>
      <dgm:t>
        <a:bodyPr/>
        <a:lstStyle/>
        <a:p>
          <a:endParaRPr lang="en-US"/>
        </a:p>
      </dgm:t>
    </dgm:pt>
    <dgm:pt modelId="{29834D85-C3E6-4A35-9EB5-194ABE6020BC}" type="sibTrans" cxnId="{509F2F7C-8BDB-46E3-A012-91E3DFD74DCA}">
      <dgm:prSet/>
      <dgm:spPr/>
      <dgm:t>
        <a:bodyPr/>
        <a:lstStyle/>
        <a:p>
          <a:endParaRPr lang="en-US"/>
        </a:p>
      </dgm:t>
    </dgm:pt>
    <dgm:pt modelId="{ECE34321-14F2-C241-B6F3-FB72B7EA51F8}">
      <dgm:prSet phldrT="[Text]"/>
      <dgm:spPr/>
      <dgm:t>
        <a:bodyPr/>
        <a:lstStyle/>
        <a:p>
          <a:r>
            <a:rPr lang="en-US">
              <a:solidFill>
                <a:srgbClr val="545454">
                  <a:hueOff val="0"/>
                  <a:satOff val="0"/>
                  <a:lumOff val="0"/>
                  <a:alphaOff val="0"/>
                </a:srgbClr>
              </a:solidFill>
              <a:latin typeface="Century Gothic"/>
              <a:ea typeface="+mn-ea"/>
              <a:cs typeface="+mn-cs"/>
            </a:rPr>
            <a:t>Data Cleaning and Preprocessing</a:t>
          </a:r>
          <a:endParaRPr lang="en-US" dirty="0"/>
        </a:p>
      </dgm:t>
      <dgm:extLst>
        <a:ext uri="{E40237B7-FDA0-4F09-8148-C483321AD2D9}">
          <dgm14:cNvPr xmlns:dgm14="http://schemas.microsoft.com/office/drawing/2010/diagram" id="0" name="" title="Group A title"/>
        </a:ext>
      </dgm:extLst>
    </dgm:pt>
    <dgm:pt modelId="{71BEFD5E-A7D4-AE4B-B559-F25050FAB8EE}" type="parTrans" cxnId="{AAD2EF5B-F960-E746-BD84-6CC61B57F8BF}">
      <dgm:prSet/>
      <dgm:spPr/>
      <dgm:t>
        <a:bodyPr/>
        <a:lstStyle/>
        <a:p>
          <a:endParaRPr lang="en-US"/>
        </a:p>
      </dgm:t>
    </dgm:pt>
    <dgm:pt modelId="{4FDC0998-7BC2-0A43-BDDC-B03A7352B6C4}" type="sibTrans" cxnId="{AAD2EF5B-F960-E746-BD84-6CC61B57F8BF}">
      <dgm:prSet/>
      <dgm:spPr/>
      <dgm:t>
        <a:bodyPr/>
        <a:lstStyle/>
        <a:p>
          <a:endParaRPr lang="en-US"/>
        </a:p>
      </dgm:t>
    </dgm:pt>
    <dgm:pt modelId="{DB5ECBAE-1F3E-F542-9681-B4E432B77897}" type="pres">
      <dgm:prSet presAssocID="{A33F4830-5CD4-4C71-985C-0708E9B0BE14}" presName="outerComposite" presStyleCnt="0">
        <dgm:presLayoutVars>
          <dgm:chMax val="5"/>
          <dgm:dir/>
          <dgm:resizeHandles val="exact"/>
        </dgm:presLayoutVars>
      </dgm:prSet>
      <dgm:spPr/>
    </dgm:pt>
    <dgm:pt modelId="{A4F6D41D-FFBB-634F-A403-F08DEC01F4B9}" type="pres">
      <dgm:prSet presAssocID="{A33F4830-5CD4-4C71-985C-0708E9B0BE14}" presName="dummyMaxCanvas" presStyleCnt="0">
        <dgm:presLayoutVars/>
      </dgm:prSet>
      <dgm:spPr/>
    </dgm:pt>
    <dgm:pt modelId="{F19B05CB-2457-AA43-99A9-FC1046E1D112}" type="pres">
      <dgm:prSet presAssocID="{A33F4830-5CD4-4C71-985C-0708E9B0BE14}" presName="ThreeNodes_1" presStyleLbl="node1" presStyleIdx="0" presStyleCnt="3">
        <dgm:presLayoutVars>
          <dgm:bulletEnabled val="1"/>
        </dgm:presLayoutVars>
      </dgm:prSet>
      <dgm:spPr/>
    </dgm:pt>
    <dgm:pt modelId="{F040E5DE-9580-7D43-934D-8556806F3310}" type="pres">
      <dgm:prSet presAssocID="{A33F4830-5CD4-4C71-985C-0708E9B0BE14}" presName="ThreeNodes_2" presStyleLbl="node1" presStyleIdx="1" presStyleCnt="3">
        <dgm:presLayoutVars>
          <dgm:bulletEnabled val="1"/>
        </dgm:presLayoutVars>
      </dgm:prSet>
      <dgm:spPr/>
    </dgm:pt>
    <dgm:pt modelId="{B452F8EE-5BB5-A442-A9AA-B816A1E754D1}" type="pres">
      <dgm:prSet presAssocID="{A33F4830-5CD4-4C71-985C-0708E9B0BE14}" presName="ThreeNodes_3" presStyleLbl="node1" presStyleIdx="2" presStyleCnt="3">
        <dgm:presLayoutVars>
          <dgm:bulletEnabled val="1"/>
        </dgm:presLayoutVars>
      </dgm:prSet>
      <dgm:spPr/>
    </dgm:pt>
    <dgm:pt modelId="{42EA06BD-6448-AC4E-BFA3-AFEB107675FB}" type="pres">
      <dgm:prSet presAssocID="{A33F4830-5CD4-4C71-985C-0708E9B0BE14}" presName="ThreeConn_1-2" presStyleLbl="fgAccFollowNode1" presStyleIdx="0" presStyleCnt="2">
        <dgm:presLayoutVars>
          <dgm:bulletEnabled val="1"/>
        </dgm:presLayoutVars>
      </dgm:prSet>
      <dgm:spPr/>
    </dgm:pt>
    <dgm:pt modelId="{F749A9E8-C887-E14A-ADFF-C3F51D1BA602}" type="pres">
      <dgm:prSet presAssocID="{A33F4830-5CD4-4C71-985C-0708E9B0BE14}" presName="ThreeConn_2-3" presStyleLbl="fgAccFollowNode1" presStyleIdx="1" presStyleCnt="2">
        <dgm:presLayoutVars>
          <dgm:bulletEnabled val="1"/>
        </dgm:presLayoutVars>
      </dgm:prSet>
      <dgm:spPr/>
    </dgm:pt>
    <dgm:pt modelId="{56C74866-C69D-7946-88E9-68C9E526D6B4}" type="pres">
      <dgm:prSet presAssocID="{A33F4830-5CD4-4C71-985C-0708E9B0BE14}" presName="ThreeNodes_1_text" presStyleLbl="node1" presStyleIdx="2" presStyleCnt="3">
        <dgm:presLayoutVars>
          <dgm:bulletEnabled val="1"/>
        </dgm:presLayoutVars>
      </dgm:prSet>
      <dgm:spPr/>
    </dgm:pt>
    <dgm:pt modelId="{77EC1070-2703-E640-9D6F-64C97BC9B165}" type="pres">
      <dgm:prSet presAssocID="{A33F4830-5CD4-4C71-985C-0708E9B0BE14}" presName="ThreeNodes_2_text" presStyleLbl="node1" presStyleIdx="2" presStyleCnt="3">
        <dgm:presLayoutVars>
          <dgm:bulletEnabled val="1"/>
        </dgm:presLayoutVars>
      </dgm:prSet>
      <dgm:spPr/>
    </dgm:pt>
    <dgm:pt modelId="{420AED11-7281-B647-812D-6001ABF27763}" type="pres">
      <dgm:prSet presAssocID="{A33F4830-5CD4-4C71-985C-0708E9B0BE14}" presName="ThreeNodes_3_text" presStyleLbl="node1" presStyleIdx="2" presStyleCnt="3">
        <dgm:presLayoutVars>
          <dgm:bulletEnabled val="1"/>
        </dgm:presLayoutVars>
      </dgm:prSet>
      <dgm:spPr/>
    </dgm:pt>
  </dgm:ptLst>
  <dgm:cxnLst>
    <dgm:cxn modelId="{ECE3C320-998B-9A4F-81C4-552693BDC83D}" type="presOf" srcId="{98450B70-D18C-4E1D-97E9-FA8BA06091D9}" destId="{56C74866-C69D-7946-88E9-68C9E526D6B4}" srcOrd="1" destOrd="0" presId="urn:microsoft.com/office/officeart/2005/8/layout/vProcess5"/>
    <dgm:cxn modelId="{E5063A27-7015-42DC-B1DA-489D94936D4B}" srcId="{A33F4830-5CD4-4C71-985C-0708E9B0BE14}" destId="{98450B70-D18C-4E1D-97E9-FA8BA06091D9}" srcOrd="0" destOrd="0" parTransId="{D3A29EAE-789C-47E5-9852-BCEC72920C67}" sibTransId="{5476BBDE-A636-40EE-8272-09D0B7700854}"/>
    <dgm:cxn modelId="{A17C2529-B288-B149-B4EC-BF2E7BF3082B}" type="presOf" srcId="{0D636056-30D8-4434-99F7-E38A6E2B8161}" destId="{B452F8EE-5BB5-A442-A9AA-B816A1E754D1}" srcOrd="0" destOrd="0" presId="urn:microsoft.com/office/officeart/2005/8/layout/vProcess5"/>
    <dgm:cxn modelId="{82977E36-BCC0-2B49-9153-D3834807F953}" type="presOf" srcId="{A33F4830-5CD4-4C71-985C-0708E9B0BE14}" destId="{DB5ECBAE-1F3E-F542-9681-B4E432B77897}" srcOrd="0" destOrd="0" presId="urn:microsoft.com/office/officeart/2005/8/layout/vProcess5"/>
    <dgm:cxn modelId="{AAD2EF5B-F960-E746-BD84-6CC61B57F8BF}" srcId="{A33F4830-5CD4-4C71-985C-0708E9B0BE14}" destId="{ECE34321-14F2-C241-B6F3-FB72B7EA51F8}" srcOrd="1" destOrd="0" parTransId="{71BEFD5E-A7D4-AE4B-B559-F25050FAB8EE}" sibTransId="{4FDC0998-7BC2-0A43-BDDC-B03A7352B6C4}"/>
    <dgm:cxn modelId="{509F2F7C-8BDB-46E3-A012-91E3DFD74DCA}" srcId="{A33F4830-5CD4-4C71-985C-0708E9B0BE14}" destId="{0D636056-30D8-4434-99F7-E38A6E2B8161}" srcOrd="2" destOrd="0" parTransId="{BB5BFE0E-B039-45BE-BD5F-A1F8AB17574F}" sibTransId="{29834D85-C3E6-4A35-9EB5-194ABE6020BC}"/>
    <dgm:cxn modelId="{3179F992-6812-2345-BCED-CFF1E2DBBD03}" type="presOf" srcId="{4FDC0998-7BC2-0A43-BDDC-B03A7352B6C4}" destId="{F749A9E8-C887-E14A-ADFF-C3F51D1BA602}" srcOrd="0" destOrd="0" presId="urn:microsoft.com/office/officeart/2005/8/layout/vProcess5"/>
    <dgm:cxn modelId="{2FB99594-F589-1D4E-87B0-BFC047366AEB}" type="presOf" srcId="{0D636056-30D8-4434-99F7-E38A6E2B8161}" destId="{420AED11-7281-B647-812D-6001ABF27763}" srcOrd="1" destOrd="0" presId="urn:microsoft.com/office/officeart/2005/8/layout/vProcess5"/>
    <dgm:cxn modelId="{2069D6A6-3D40-324E-B9C3-4FEF35138FC7}" type="presOf" srcId="{5476BBDE-A636-40EE-8272-09D0B7700854}" destId="{42EA06BD-6448-AC4E-BFA3-AFEB107675FB}" srcOrd="0" destOrd="0" presId="urn:microsoft.com/office/officeart/2005/8/layout/vProcess5"/>
    <dgm:cxn modelId="{61F8B5B7-CBC0-A04E-AFCC-EFCDC41865D5}" type="presOf" srcId="{ECE34321-14F2-C241-B6F3-FB72B7EA51F8}" destId="{77EC1070-2703-E640-9D6F-64C97BC9B165}" srcOrd="1" destOrd="0" presId="urn:microsoft.com/office/officeart/2005/8/layout/vProcess5"/>
    <dgm:cxn modelId="{D8211ABC-0F12-4B43-8BB0-DECD94B267AF}" type="presOf" srcId="{98450B70-D18C-4E1D-97E9-FA8BA06091D9}" destId="{F19B05CB-2457-AA43-99A9-FC1046E1D112}" srcOrd="0" destOrd="0" presId="urn:microsoft.com/office/officeart/2005/8/layout/vProcess5"/>
    <dgm:cxn modelId="{CFC48DD9-51FB-B444-92B3-B7F6ECCB1F70}" type="presOf" srcId="{ECE34321-14F2-C241-B6F3-FB72B7EA51F8}" destId="{F040E5DE-9580-7D43-934D-8556806F3310}" srcOrd="0" destOrd="0" presId="urn:microsoft.com/office/officeart/2005/8/layout/vProcess5"/>
    <dgm:cxn modelId="{1A5DD9B4-E41D-574F-9F47-29211E7AAA0E}" type="presParOf" srcId="{DB5ECBAE-1F3E-F542-9681-B4E432B77897}" destId="{A4F6D41D-FFBB-634F-A403-F08DEC01F4B9}" srcOrd="0" destOrd="0" presId="urn:microsoft.com/office/officeart/2005/8/layout/vProcess5"/>
    <dgm:cxn modelId="{4A167F3C-27C7-7E43-B3C3-128F5C451645}" type="presParOf" srcId="{DB5ECBAE-1F3E-F542-9681-B4E432B77897}" destId="{F19B05CB-2457-AA43-99A9-FC1046E1D112}" srcOrd="1" destOrd="0" presId="urn:microsoft.com/office/officeart/2005/8/layout/vProcess5"/>
    <dgm:cxn modelId="{A5D145C4-A84E-6F42-BC10-06925A063D9B}" type="presParOf" srcId="{DB5ECBAE-1F3E-F542-9681-B4E432B77897}" destId="{F040E5DE-9580-7D43-934D-8556806F3310}" srcOrd="2" destOrd="0" presId="urn:microsoft.com/office/officeart/2005/8/layout/vProcess5"/>
    <dgm:cxn modelId="{32486C00-395B-424A-BF22-C109CFAECCBA}" type="presParOf" srcId="{DB5ECBAE-1F3E-F542-9681-B4E432B77897}" destId="{B452F8EE-5BB5-A442-A9AA-B816A1E754D1}" srcOrd="3" destOrd="0" presId="urn:microsoft.com/office/officeart/2005/8/layout/vProcess5"/>
    <dgm:cxn modelId="{0BF62C01-EBC2-714D-9C45-826C8C67C216}" type="presParOf" srcId="{DB5ECBAE-1F3E-F542-9681-B4E432B77897}" destId="{42EA06BD-6448-AC4E-BFA3-AFEB107675FB}" srcOrd="4" destOrd="0" presId="urn:microsoft.com/office/officeart/2005/8/layout/vProcess5"/>
    <dgm:cxn modelId="{2F92AB62-881D-7044-A11E-14A385828A5F}" type="presParOf" srcId="{DB5ECBAE-1F3E-F542-9681-B4E432B77897}" destId="{F749A9E8-C887-E14A-ADFF-C3F51D1BA602}" srcOrd="5" destOrd="0" presId="urn:microsoft.com/office/officeart/2005/8/layout/vProcess5"/>
    <dgm:cxn modelId="{84512088-5C16-5C48-8249-C890A0F88BC6}" type="presParOf" srcId="{DB5ECBAE-1F3E-F542-9681-B4E432B77897}" destId="{56C74866-C69D-7946-88E9-68C9E526D6B4}" srcOrd="6" destOrd="0" presId="urn:microsoft.com/office/officeart/2005/8/layout/vProcess5"/>
    <dgm:cxn modelId="{596852E5-BEF5-B44A-AB82-E5C473D711D7}" type="presParOf" srcId="{DB5ECBAE-1F3E-F542-9681-B4E432B77897}" destId="{77EC1070-2703-E640-9D6F-64C97BC9B165}" srcOrd="7" destOrd="0" presId="urn:microsoft.com/office/officeart/2005/8/layout/vProcess5"/>
    <dgm:cxn modelId="{B2FD0D20-49DD-694A-B522-3192DA3DF828}" type="presParOf" srcId="{DB5ECBAE-1F3E-F542-9681-B4E432B77897}" destId="{420AED11-7281-B647-812D-6001ABF2776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A2A394-E7A0-4947-AD8E-D7DF761A681F}" type="doc">
      <dgm:prSet loTypeId="urn:microsoft.com/office/officeart/2005/8/layout/vList3" loCatId="list" qsTypeId="urn:microsoft.com/office/officeart/2005/8/quickstyle/simple3" qsCatId="simple" csTypeId="urn:microsoft.com/office/officeart/2005/8/colors/accent1_2" csCatId="accent1" phldr="1"/>
      <dgm:spPr/>
    </dgm:pt>
    <dgm:pt modelId="{18B170FA-DFD3-D14D-A5EE-537A9D75AEC4}">
      <dgm:prSet phldrT="[Text]"/>
      <dgm:spPr/>
      <dgm:t>
        <a:bodyPr/>
        <a:lstStyle/>
        <a:p>
          <a:pPr>
            <a:buSzPts val="1000"/>
            <a:buFont typeface="Wingdings" pitchFamily="2"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Data Extraction and Cleaning: Steps to collect and preprocess data from Shop Monkey and Monday.</a:t>
          </a:r>
          <a:endParaRPr lang="en-US" dirty="0"/>
        </a:p>
      </dgm:t>
    </dgm:pt>
    <dgm:pt modelId="{01F208E5-D9B0-8F46-9420-B9ADC6151712}" type="parTrans" cxnId="{4F6E6531-B40B-5C45-99BB-B58B5CF2F551}">
      <dgm:prSet/>
      <dgm:spPr/>
      <dgm:t>
        <a:bodyPr/>
        <a:lstStyle/>
        <a:p>
          <a:endParaRPr lang="en-US"/>
        </a:p>
      </dgm:t>
    </dgm:pt>
    <dgm:pt modelId="{24649ED3-F093-2F49-AF62-22F0C0DA9CA3}" type="sibTrans" cxnId="{4F6E6531-B40B-5C45-99BB-B58B5CF2F551}">
      <dgm:prSet/>
      <dgm:spPr/>
      <dgm:t>
        <a:bodyPr/>
        <a:lstStyle/>
        <a:p>
          <a:endParaRPr lang="en-US"/>
        </a:p>
      </dgm:t>
    </dgm:pt>
    <dgm:pt modelId="{A5BFD4D4-834C-3543-BC5D-24B6BCA7FE9F}">
      <dgm:prSet phldrT="[Text]"/>
      <dgm:spPr/>
      <dgm:t>
        <a:bodyPr/>
        <a:lstStyle/>
        <a:p>
          <a:pPr>
            <a:buSzPts val="1000"/>
            <a:buFont typeface="Wingdings" pitchFamily="2"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Profitability Analysis: Calculations of revenue vs. expenses per project, identifying major cost drivers.</a:t>
          </a:r>
          <a:endParaRPr lang="en-US" dirty="0"/>
        </a:p>
      </dgm:t>
    </dgm:pt>
    <dgm:pt modelId="{B24D8DFB-5437-BE41-898D-9996B1E9C458}" type="parTrans" cxnId="{79BE2ABC-8050-174E-BFC0-763310621E6F}">
      <dgm:prSet/>
      <dgm:spPr/>
      <dgm:t>
        <a:bodyPr/>
        <a:lstStyle/>
        <a:p>
          <a:endParaRPr lang="en-US"/>
        </a:p>
      </dgm:t>
    </dgm:pt>
    <dgm:pt modelId="{2F887237-DFD8-6F45-A7DB-4F5ACF2D9E6A}" type="sibTrans" cxnId="{79BE2ABC-8050-174E-BFC0-763310621E6F}">
      <dgm:prSet/>
      <dgm:spPr/>
      <dgm:t>
        <a:bodyPr/>
        <a:lstStyle/>
        <a:p>
          <a:endParaRPr lang="en-US"/>
        </a:p>
      </dgm:t>
    </dgm:pt>
    <dgm:pt modelId="{FFDEBBF0-7BC4-D74C-BCCF-7E8C3A4BA3F9}">
      <dgm:prSet phldrT="[Text]"/>
      <dgm:spPr/>
      <dgm:t>
        <a:bodyPr/>
        <a:lstStyle/>
        <a:p>
          <a:pPr>
            <a:buSzPts val="1000"/>
            <a:buFont typeface="Wingdings" pitchFamily="2" charset="2"/>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Expansion Feasibility: Simulate additional customer scenarios and measure financial impact on operations.</a:t>
          </a:r>
          <a:endParaRPr lang="en-US" dirty="0"/>
        </a:p>
      </dgm:t>
    </dgm:pt>
    <dgm:pt modelId="{8C0D72D0-8008-074B-85F9-D7F41CB31384}" type="parTrans" cxnId="{C7B9DDF0-EB61-BA48-AF80-E9057CE3DDBF}">
      <dgm:prSet/>
      <dgm:spPr/>
      <dgm:t>
        <a:bodyPr/>
        <a:lstStyle/>
        <a:p>
          <a:endParaRPr lang="en-US"/>
        </a:p>
      </dgm:t>
    </dgm:pt>
    <dgm:pt modelId="{E562DABF-14D3-154F-994D-5D652C2E795C}" type="sibTrans" cxnId="{C7B9DDF0-EB61-BA48-AF80-E9057CE3DDBF}">
      <dgm:prSet/>
      <dgm:spPr/>
      <dgm:t>
        <a:bodyPr/>
        <a:lstStyle/>
        <a:p>
          <a:endParaRPr lang="en-US"/>
        </a:p>
      </dgm:t>
    </dgm:pt>
    <dgm:pt modelId="{DCA403A9-95D9-EA4F-83CD-3D8AD0B7BE5A}" type="pres">
      <dgm:prSet presAssocID="{3AA2A394-E7A0-4947-AD8E-D7DF761A681F}" presName="linearFlow" presStyleCnt="0">
        <dgm:presLayoutVars>
          <dgm:dir/>
          <dgm:resizeHandles val="exact"/>
        </dgm:presLayoutVars>
      </dgm:prSet>
      <dgm:spPr/>
    </dgm:pt>
    <dgm:pt modelId="{30F932A1-FAAA-E14C-A22B-519DD81BF93A}" type="pres">
      <dgm:prSet presAssocID="{18B170FA-DFD3-D14D-A5EE-537A9D75AEC4}" presName="composite" presStyleCnt="0"/>
      <dgm:spPr/>
    </dgm:pt>
    <dgm:pt modelId="{3F995CF5-0754-6B4C-8A45-25C60D73C4A1}" type="pres">
      <dgm:prSet presAssocID="{18B170FA-DFD3-D14D-A5EE-537A9D75AEC4}"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4399D08-E192-6D48-B5EB-6270C780778A}" type="pres">
      <dgm:prSet presAssocID="{18B170FA-DFD3-D14D-A5EE-537A9D75AEC4}" presName="txShp" presStyleLbl="node1" presStyleIdx="0" presStyleCnt="3">
        <dgm:presLayoutVars>
          <dgm:bulletEnabled val="1"/>
        </dgm:presLayoutVars>
      </dgm:prSet>
      <dgm:spPr/>
    </dgm:pt>
    <dgm:pt modelId="{CC825E2B-4FE1-7840-8778-F69DA78A1989}" type="pres">
      <dgm:prSet presAssocID="{24649ED3-F093-2F49-AF62-22F0C0DA9CA3}" presName="spacing" presStyleCnt="0"/>
      <dgm:spPr/>
    </dgm:pt>
    <dgm:pt modelId="{D0335644-DEB6-1243-BB27-8678CAB4819A}" type="pres">
      <dgm:prSet presAssocID="{A5BFD4D4-834C-3543-BC5D-24B6BCA7FE9F}" presName="composite" presStyleCnt="0"/>
      <dgm:spPr/>
    </dgm:pt>
    <dgm:pt modelId="{31A94F65-2211-3F46-8E1B-BFCC89B43DC3}" type="pres">
      <dgm:prSet presAssocID="{A5BFD4D4-834C-3543-BC5D-24B6BCA7FE9F}"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1000" r="-41000"/>
          </a:stretch>
        </a:blipFill>
      </dgm:spPr>
    </dgm:pt>
    <dgm:pt modelId="{DE3D30B5-D73E-974C-85E2-8EC810B6B458}" type="pres">
      <dgm:prSet presAssocID="{A5BFD4D4-834C-3543-BC5D-24B6BCA7FE9F}" presName="txShp" presStyleLbl="node1" presStyleIdx="1" presStyleCnt="3">
        <dgm:presLayoutVars>
          <dgm:bulletEnabled val="1"/>
        </dgm:presLayoutVars>
      </dgm:prSet>
      <dgm:spPr/>
    </dgm:pt>
    <dgm:pt modelId="{B0C37A1F-8F8C-2B47-BD3D-BB658D91191B}" type="pres">
      <dgm:prSet presAssocID="{2F887237-DFD8-6F45-A7DB-4F5ACF2D9E6A}" presName="spacing" presStyleCnt="0"/>
      <dgm:spPr/>
    </dgm:pt>
    <dgm:pt modelId="{63F131B5-9A89-4E44-B743-B5C3544A1563}" type="pres">
      <dgm:prSet presAssocID="{FFDEBBF0-7BC4-D74C-BCCF-7E8C3A4BA3F9}" presName="composite" presStyleCnt="0"/>
      <dgm:spPr/>
    </dgm:pt>
    <dgm:pt modelId="{55A1A770-7E97-A142-B00E-385F6A1AC542}" type="pres">
      <dgm:prSet presAssocID="{FFDEBBF0-7BC4-D74C-BCCF-7E8C3A4BA3F9}"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A1759F84-564B-E040-A0D0-F128614B6024}" type="pres">
      <dgm:prSet presAssocID="{FFDEBBF0-7BC4-D74C-BCCF-7E8C3A4BA3F9}" presName="txShp" presStyleLbl="node1" presStyleIdx="2" presStyleCnt="3">
        <dgm:presLayoutVars>
          <dgm:bulletEnabled val="1"/>
        </dgm:presLayoutVars>
      </dgm:prSet>
      <dgm:spPr/>
    </dgm:pt>
  </dgm:ptLst>
  <dgm:cxnLst>
    <dgm:cxn modelId="{B8E5042F-DBB3-9A40-A690-D51404C1D001}" type="presOf" srcId="{18B170FA-DFD3-D14D-A5EE-537A9D75AEC4}" destId="{74399D08-E192-6D48-B5EB-6270C780778A}" srcOrd="0" destOrd="0" presId="urn:microsoft.com/office/officeart/2005/8/layout/vList3"/>
    <dgm:cxn modelId="{4F6E6531-B40B-5C45-99BB-B58B5CF2F551}" srcId="{3AA2A394-E7A0-4947-AD8E-D7DF761A681F}" destId="{18B170FA-DFD3-D14D-A5EE-537A9D75AEC4}" srcOrd="0" destOrd="0" parTransId="{01F208E5-D9B0-8F46-9420-B9ADC6151712}" sibTransId="{24649ED3-F093-2F49-AF62-22F0C0DA9CA3}"/>
    <dgm:cxn modelId="{D9BD208F-D364-9644-AF78-8785E2FDF993}" type="presOf" srcId="{FFDEBBF0-7BC4-D74C-BCCF-7E8C3A4BA3F9}" destId="{A1759F84-564B-E040-A0D0-F128614B6024}" srcOrd="0" destOrd="0" presId="urn:microsoft.com/office/officeart/2005/8/layout/vList3"/>
    <dgm:cxn modelId="{C78E77AC-1661-8B44-8E20-1FD3D5F29CBE}" type="presOf" srcId="{A5BFD4D4-834C-3543-BC5D-24B6BCA7FE9F}" destId="{DE3D30B5-D73E-974C-85E2-8EC810B6B458}" srcOrd="0" destOrd="0" presId="urn:microsoft.com/office/officeart/2005/8/layout/vList3"/>
    <dgm:cxn modelId="{79BE2ABC-8050-174E-BFC0-763310621E6F}" srcId="{3AA2A394-E7A0-4947-AD8E-D7DF761A681F}" destId="{A5BFD4D4-834C-3543-BC5D-24B6BCA7FE9F}" srcOrd="1" destOrd="0" parTransId="{B24D8DFB-5437-BE41-898D-9996B1E9C458}" sibTransId="{2F887237-DFD8-6F45-A7DB-4F5ACF2D9E6A}"/>
    <dgm:cxn modelId="{E1F3EEC1-906A-804F-BB9D-38278311A82E}" type="presOf" srcId="{3AA2A394-E7A0-4947-AD8E-D7DF761A681F}" destId="{DCA403A9-95D9-EA4F-83CD-3D8AD0B7BE5A}" srcOrd="0" destOrd="0" presId="urn:microsoft.com/office/officeart/2005/8/layout/vList3"/>
    <dgm:cxn modelId="{C7B9DDF0-EB61-BA48-AF80-E9057CE3DDBF}" srcId="{3AA2A394-E7A0-4947-AD8E-D7DF761A681F}" destId="{FFDEBBF0-7BC4-D74C-BCCF-7E8C3A4BA3F9}" srcOrd="2" destOrd="0" parTransId="{8C0D72D0-8008-074B-85F9-D7F41CB31384}" sibTransId="{E562DABF-14D3-154F-994D-5D652C2E795C}"/>
    <dgm:cxn modelId="{4139BB29-BE54-8D46-A8FE-CDED90A0FCA0}" type="presParOf" srcId="{DCA403A9-95D9-EA4F-83CD-3D8AD0B7BE5A}" destId="{30F932A1-FAAA-E14C-A22B-519DD81BF93A}" srcOrd="0" destOrd="0" presId="urn:microsoft.com/office/officeart/2005/8/layout/vList3"/>
    <dgm:cxn modelId="{E0514BD5-1352-E54A-B11E-31AF452AF0E8}" type="presParOf" srcId="{30F932A1-FAAA-E14C-A22B-519DD81BF93A}" destId="{3F995CF5-0754-6B4C-8A45-25C60D73C4A1}" srcOrd="0" destOrd="0" presId="urn:microsoft.com/office/officeart/2005/8/layout/vList3"/>
    <dgm:cxn modelId="{B73240FC-A71E-F444-9381-36DB45FABDF6}" type="presParOf" srcId="{30F932A1-FAAA-E14C-A22B-519DD81BF93A}" destId="{74399D08-E192-6D48-B5EB-6270C780778A}" srcOrd="1" destOrd="0" presId="urn:microsoft.com/office/officeart/2005/8/layout/vList3"/>
    <dgm:cxn modelId="{938D52C7-7E81-C74C-AB5C-768AF6CABDEA}" type="presParOf" srcId="{DCA403A9-95D9-EA4F-83CD-3D8AD0B7BE5A}" destId="{CC825E2B-4FE1-7840-8778-F69DA78A1989}" srcOrd="1" destOrd="0" presId="urn:microsoft.com/office/officeart/2005/8/layout/vList3"/>
    <dgm:cxn modelId="{8300C54B-C195-3649-B1C6-CD7A087E3C66}" type="presParOf" srcId="{DCA403A9-95D9-EA4F-83CD-3D8AD0B7BE5A}" destId="{D0335644-DEB6-1243-BB27-8678CAB4819A}" srcOrd="2" destOrd="0" presId="urn:microsoft.com/office/officeart/2005/8/layout/vList3"/>
    <dgm:cxn modelId="{340FE930-5643-2B4E-BFF6-F00FB8A07B23}" type="presParOf" srcId="{D0335644-DEB6-1243-BB27-8678CAB4819A}" destId="{31A94F65-2211-3F46-8E1B-BFCC89B43DC3}" srcOrd="0" destOrd="0" presId="urn:microsoft.com/office/officeart/2005/8/layout/vList3"/>
    <dgm:cxn modelId="{42691B50-C2D0-7F45-BC75-FFDB2E765C14}" type="presParOf" srcId="{D0335644-DEB6-1243-BB27-8678CAB4819A}" destId="{DE3D30B5-D73E-974C-85E2-8EC810B6B458}" srcOrd="1" destOrd="0" presId="urn:microsoft.com/office/officeart/2005/8/layout/vList3"/>
    <dgm:cxn modelId="{2681FFE1-ACA2-6F47-A2E5-3E742501D38B}" type="presParOf" srcId="{DCA403A9-95D9-EA4F-83CD-3D8AD0B7BE5A}" destId="{B0C37A1F-8F8C-2B47-BD3D-BB658D91191B}" srcOrd="3" destOrd="0" presId="urn:microsoft.com/office/officeart/2005/8/layout/vList3"/>
    <dgm:cxn modelId="{347068DE-A58E-124C-A08C-5AC4AD0B6C78}" type="presParOf" srcId="{DCA403A9-95D9-EA4F-83CD-3D8AD0B7BE5A}" destId="{63F131B5-9A89-4E44-B743-B5C3544A1563}" srcOrd="4" destOrd="0" presId="urn:microsoft.com/office/officeart/2005/8/layout/vList3"/>
    <dgm:cxn modelId="{B51A58B9-50E7-CF4B-9916-7288ED3F66C2}" type="presParOf" srcId="{63F131B5-9A89-4E44-B743-B5C3544A1563}" destId="{55A1A770-7E97-A142-B00E-385F6A1AC542}" srcOrd="0" destOrd="0" presId="urn:microsoft.com/office/officeart/2005/8/layout/vList3"/>
    <dgm:cxn modelId="{6E386168-6BE8-624F-8927-3C3285C3B34A}" type="presParOf" srcId="{63F131B5-9A89-4E44-B743-B5C3544A1563}" destId="{A1759F84-564B-E040-A0D0-F128614B602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CA9792-1704-BA46-8B25-2AF6C5B503CC}" type="doc">
      <dgm:prSet loTypeId="urn:microsoft.com/office/officeart/2008/layout/VerticalCurvedList" loCatId="list" qsTypeId="urn:microsoft.com/office/officeart/2005/8/quickstyle/simple5" qsCatId="simple" csTypeId="urn:microsoft.com/office/officeart/2005/8/colors/accent1_1" csCatId="accent1" phldr="1"/>
      <dgm:spPr/>
      <dgm:t>
        <a:bodyPr/>
        <a:lstStyle/>
        <a:p>
          <a:endParaRPr lang="en-US"/>
        </a:p>
      </dgm:t>
    </dgm:pt>
    <dgm:pt modelId="{287F5922-03BE-ED47-852E-C1A4EDF24EBF}">
      <dgm:prSet phldrT="[Text]"/>
      <dgm:spPr/>
      <dgm:t>
        <a:bodyPr/>
        <a:lstStyle/>
        <a:p>
          <a:pPr>
            <a:buSzPts val="1000"/>
            <a:buFont typeface="Wingdings" pitchFamily="2" charset="2"/>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Data Collection and Cleaning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[11/08/2024]</a:t>
          </a:r>
          <a:endParaRPr lang="en-US" dirty="0"/>
        </a:p>
      </dgm:t>
    </dgm:pt>
    <dgm:pt modelId="{EBAFACB1-5F47-0549-9154-48F5A862AE07}" type="parTrans" cxnId="{70539379-256B-1945-B33D-980259D15C60}">
      <dgm:prSet/>
      <dgm:spPr/>
      <dgm:t>
        <a:bodyPr/>
        <a:lstStyle/>
        <a:p>
          <a:endParaRPr lang="en-US"/>
        </a:p>
      </dgm:t>
    </dgm:pt>
    <dgm:pt modelId="{6DAC97D2-8896-E14D-B6D6-3E63DB164C7A}" type="sibTrans" cxnId="{70539379-256B-1945-B33D-980259D15C60}">
      <dgm:prSet/>
      <dgm:spPr/>
      <dgm:t>
        <a:bodyPr/>
        <a:lstStyle/>
        <a:p>
          <a:endParaRPr lang="en-US"/>
        </a:p>
      </dgm:t>
    </dgm:pt>
    <dgm:pt modelId="{23BE55DA-8561-5848-BEBE-D36BEC28E496}">
      <dgm:prSet phldrT="[Text]"/>
      <dgm:spPr/>
      <dgm:t>
        <a:bodyPr/>
        <a:lstStyle/>
        <a:p>
          <a:pPr>
            <a:buSzPts val="1000"/>
            <a:buFont typeface="Wingdings" pitchFamily="2" charset="2"/>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Initial Analysis of Profitability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[11/15/2024]</a:t>
          </a:r>
          <a:endParaRPr lang="en-US" dirty="0"/>
        </a:p>
      </dgm:t>
    </dgm:pt>
    <dgm:pt modelId="{DE7F7879-6DC2-0141-82CD-7DED282B784D}" type="parTrans" cxnId="{A5B11E1B-1D46-0548-988F-408D4550139C}">
      <dgm:prSet/>
      <dgm:spPr/>
      <dgm:t>
        <a:bodyPr/>
        <a:lstStyle/>
        <a:p>
          <a:endParaRPr lang="en-US"/>
        </a:p>
      </dgm:t>
    </dgm:pt>
    <dgm:pt modelId="{45D3E8C6-4BFA-FC4F-A809-FCD2D2CCF73E}" type="sibTrans" cxnId="{A5B11E1B-1D46-0548-988F-408D4550139C}">
      <dgm:prSet/>
      <dgm:spPr/>
      <dgm:t>
        <a:bodyPr/>
        <a:lstStyle/>
        <a:p>
          <a:endParaRPr lang="en-US"/>
        </a:p>
      </dgm:t>
    </dgm:pt>
    <dgm:pt modelId="{6402B0FA-20B3-794A-ADDA-685089D68400}">
      <dgm:prSet phldrT="[Text]"/>
      <dgm:spPr/>
      <dgm:t>
        <a:bodyPr/>
        <a:lstStyle/>
        <a:p>
          <a:pPr>
            <a:buSzPts val="1000"/>
            <a:buFont typeface="Wingdings" pitchFamily="2" charset="2"/>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Scenario Simulation for New Clients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[11/22/2024]</a:t>
          </a:r>
          <a:endParaRPr lang="en-US" dirty="0"/>
        </a:p>
      </dgm:t>
    </dgm:pt>
    <dgm:pt modelId="{64C7B6DD-1F70-A948-BA02-5D647255CD40}" type="parTrans" cxnId="{5542E61C-C037-BC47-AD79-D08595130EE8}">
      <dgm:prSet/>
      <dgm:spPr/>
      <dgm:t>
        <a:bodyPr/>
        <a:lstStyle/>
        <a:p>
          <a:endParaRPr lang="en-US"/>
        </a:p>
      </dgm:t>
    </dgm:pt>
    <dgm:pt modelId="{21DDAB5A-1BC7-0F47-B19E-115FF0A58918}" type="sibTrans" cxnId="{5542E61C-C037-BC47-AD79-D08595130EE8}">
      <dgm:prSet/>
      <dgm:spPr/>
      <dgm:t>
        <a:bodyPr/>
        <a:lstStyle/>
        <a:p>
          <a:endParaRPr lang="en-US"/>
        </a:p>
      </dgm:t>
    </dgm:pt>
    <dgm:pt modelId="{3A029FEA-C8D3-9042-B8EA-A2CE1E9F8712}">
      <dgm:prSet phldrT="[Text]"/>
      <dgm:spPr/>
      <dgm:t>
        <a:bodyPr/>
        <a:lstStyle/>
        <a:p>
          <a:pPr>
            <a:buSzPts val="1000"/>
            <a:buFont typeface="Wingdings" pitchFamily="2" charset="2"/>
            <a:buChar char=""/>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Report on Feasibility and Recommendations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 [12/06/2024]</a:t>
          </a:r>
          <a:endParaRPr lang="en-US" dirty="0"/>
        </a:p>
      </dgm:t>
    </dgm:pt>
    <dgm:pt modelId="{3152BED4-C1B8-094B-8B1D-31F9E6455FA7}" type="parTrans" cxnId="{C02832D5-193C-1C47-868E-139980BD90DB}">
      <dgm:prSet/>
      <dgm:spPr/>
      <dgm:t>
        <a:bodyPr/>
        <a:lstStyle/>
        <a:p>
          <a:endParaRPr lang="en-US"/>
        </a:p>
      </dgm:t>
    </dgm:pt>
    <dgm:pt modelId="{97C57B17-2B84-3E45-BD05-09BA2939A28E}" type="sibTrans" cxnId="{C02832D5-193C-1C47-868E-139980BD90DB}">
      <dgm:prSet/>
      <dgm:spPr/>
      <dgm:t>
        <a:bodyPr/>
        <a:lstStyle/>
        <a:p>
          <a:endParaRPr lang="en-US"/>
        </a:p>
      </dgm:t>
    </dgm:pt>
    <dgm:pt modelId="{7F1C20DF-066F-9B4F-91D2-DB5044B7C7C5}" type="pres">
      <dgm:prSet presAssocID="{40CA9792-1704-BA46-8B25-2AF6C5B503CC}" presName="Name0" presStyleCnt="0">
        <dgm:presLayoutVars>
          <dgm:chMax val="7"/>
          <dgm:chPref val="7"/>
          <dgm:dir/>
        </dgm:presLayoutVars>
      </dgm:prSet>
      <dgm:spPr/>
    </dgm:pt>
    <dgm:pt modelId="{093A3942-8339-5F4D-A77B-014DBEF5B4D3}" type="pres">
      <dgm:prSet presAssocID="{40CA9792-1704-BA46-8B25-2AF6C5B503CC}" presName="Name1" presStyleCnt="0"/>
      <dgm:spPr/>
    </dgm:pt>
    <dgm:pt modelId="{D0E466DE-92EB-DE4C-A71A-212453FC12C7}" type="pres">
      <dgm:prSet presAssocID="{40CA9792-1704-BA46-8B25-2AF6C5B503CC}" presName="cycle" presStyleCnt="0"/>
      <dgm:spPr/>
    </dgm:pt>
    <dgm:pt modelId="{428DCA7A-35EC-2F42-BB29-861FEF9EFECB}" type="pres">
      <dgm:prSet presAssocID="{40CA9792-1704-BA46-8B25-2AF6C5B503CC}" presName="srcNode" presStyleLbl="node1" presStyleIdx="0" presStyleCnt="4"/>
      <dgm:spPr/>
    </dgm:pt>
    <dgm:pt modelId="{39D2A0E9-7051-A44E-99E0-CCA6B99D3DF4}" type="pres">
      <dgm:prSet presAssocID="{40CA9792-1704-BA46-8B25-2AF6C5B503CC}" presName="conn" presStyleLbl="parChTrans1D2" presStyleIdx="0" presStyleCnt="1"/>
      <dgm:spPr/>
    </dgm:pt>
    <dgm:pt modelId="{041DC8B8-BF32-C749-842B-DDD2F4A27F6C}" type="pres">
      <dgm:prSet presAssocID="{40CA9792-1704-BA46-8B25-2AF6C5B503CC}" presName="extraNode" presStyleLbl="node1" presStyleIdx="0" presStyleCnt="4"/>
      <dgm:spPr/>
    </dgm:pt>
    <dgm:pt modelId="{3CD18CD7-7B16-AE48-A9DC-09B9263742A6}" type="pres">
      <dgm:prSet presAssocID="{40CA9792-1704-BA46-8B25-2AF6C5B503CC}" presName="dstNode" presStyleLbl="node1" presStyleIdx="0" presStyleCnt="4"/>
      <dgm:spPr/>
    </dgm:pt>
    <dgm:pt modelId="{5E3FA4E8-FE1E-1846-AB08-86205214B363}" type="pres">
      <dgm:prSet presAssocID="{287F5922-03BE-ED47-852E-C1A4EDF24EBF}" presName="text_1" presStyleLbl="node1" presStyleIdx="0" presStyleCnt="4">
        <dgm:presLayoutVars>
          <dgm:bulletEnabled val="1"/>
        </dgm:presLayoutVars>
      </dgm:prSet>
      <dgm:spPr/>
    </dgm:pt>
    <dgm:pt modelId="{0D3C7AE4-0E89-EF48-AD80-2F7E7E9E5FEC}" type="pres">
      <dgm:prSet presAssocID="{287F5922-03BE-ED47-852E-C1A4EDF24EBF}" presName="accent_1" presStyleCnt="0"/>
      <dgm:spPr/>
    </dgm:pt>
    <dgm:pt modelId="{126DDF27-88DB-D04F-BE64-4900B989E31C}" type="pres">
      <dgm:prSet presAssocID="{287F5922-03BE-ED47-852E-C1A4EDF24EBF}" presName="accentRepeatNode" presStyleLbl="solidFgAcc1" presStyleIdx="0" presStyleCnt="4"/>
      <dgm:spPr/>
    </dgm:pt>
    <dgm:pt modelId="{282B0EBF-7990-0740-9FA7-70C4FB1A7611}" type="pres">
      <dgm:prSet presAssocID="{23BE55DA-8561-5848-BEBE-D36BEC28E496}" presName="text_2" presStyleLbl="node1" presStyleIdx="1" presStyleCnt="4">
        <dgm:presLayoutVars>
          <dgm:bulletEnabled val="1"/>
        </dgm:presLayoutVars>
      </dgm:prSet>
      <dgm:spPr/>
    </dgm:pt>
    <dgm:pt modelId="{A5570907-43E8-684F-889C-86CD5AB66EE1}" type="pres">
      <dgm:prSet presAssocID="{23BE55DA-8561-5848-BEBE-D36BEC28E496}" presName="accent_2" presStyleCnt="0"/>
      <dgm:spPr/>
    </dgm:pt>
    <dgm:pt modelId="{ED0009FC-0805-FC49-88CE-CD4F5E7EF745}" type="pres">
      <dgm:prSet presAssocID="{23BE55DA-8561-5848-BEBE-D36BEC28E496}" presName="accentRepeatNode" presStyleLbl="solidFgAcc1" presStyleIdx="1" presStyleCnt="4"/>
      <dgm:spPr/>
    </dgm:pt>
    <dgm:pt modelId="{47391B75-D521-8048-A5FB-C28B8F42128B}" type="pres">
      <dgm:prSet presAssocID="{6402B0FA-20B3-794A-ADDA-685089D68400}" presName="text_3" presStyleLbl="node1" presStyleIdx="2" presStyleCnt="4">
        <dgm:presLayoutVars>
          <dgm:bulletEnabled val="1"/>
        </dgm:presLayoutVars>
      </dgm:prSet>
      <dgm:spPr/>
    </dgm:pt>
    <dgm:pt modelId="{568A120A-F74D-0A40-A9F6-692E5CB9E758}" type="pres">
      <dgm:prSet presAssocID="{6402B0FA-20B3-794A-ADDA-685089D68400}" presName="accent_3" presStyleCnt="0"/>
      <dgm:spPr/>
    </dgm:pt>
    <dgm:pt modelId="{19FA798C-05B6-F54E-AFD5-98D5EFB5E961}" type="pres">
      <dgm:prSet presAssocID="{6402B0FA-20B3-794A-ADDA-685089D68400}" presName="accentRepeatNode" presStyleLbl="solidFgAcc1" presStyleIdx="2" presStyleCnt="4"/>
      <dgm:spPr/>
    </dgm:pt>
    <dgm:pt modelId="{A1CC4622-9D7C-734F-9EB5-2FD5545D57A6}" type="pres">
      <dgm:prSet presAssocID="{3A029FEA-C8D3-9042-B8EA-A2CE1E9F8712}" presName="text_4" presStyleLbl="node1" presStyleIdx="3" presStyleCnt="4">
        <dgm:presLayoutVars>
          <dgm:bulletEnabled val="1"/>
        </dgm:presLayoutVars>
      </dgm:prSet>
      <dgm:spPr/>
    </dgm:pt>
    <dgm:pt modelId="{ED91352A-BA5C-F443-A5E7-A342817EED09}" type="pres">
      <dgm:prSet presAssocID="{3A029FEA-C8D3-9042-B8EA-A2CE1E9F8712}" presName="accent_4" presStyleCnt="0"/>
      <dgm:spPr/>
    </dgm:pt>
    <dgm:pt modelId="{3EF8A3AD-B3FD-CE4B-BFCA-D7615CEAD783}" type="pres">
      <dgm:prSet presAssocID="{3A029FEA-C8D3-9042-B8EA-A2CE1E9F8712}" presName="accentRepeatNode" presStyleLbl="solidFgAcc1" presStyleIdx="3" presStyleCnt="4"/>
      <dgm:spPr/>
    </dgm:pt>
  </dgm:ptLst>
  <dgm:cxnLst>
    <dgm:cxn modelId="{A5B11E1B-1D46-0548-988F-408D4550139C}" srcId="{40CA9792-1704-BA46-8B25-2AF6C5B503CC}" destId="{23BE55DA-8561-5848-BEBE-D36BEC28E496}" srcOrd="1" destOrd="0" parTransId="{DE7F7879-6DC2-0141-82CD-7DED282B784D}" sibTransId="{45D3E8C6-4BFA-FC4F-A809-FCD2D2CCF73E}"/>
    <dgm:cxn modelId="{5542E61C-C037-BC47-AD79-D08595130EE8}" srcId="{40CA9792-1704-BA46-8B25-2AF6C5B503CC}" destId="{6402B0FA-20B3-794A-ADDA-685089D68400}" srcOrd="2" destOrd="0" parTransId="{64C7B6DD-1F70-A948-BA02-5D647255CD40}" sibTransId="{21DDAB5A-1BC7-0F47-B19E-115FF0A58918}"/>
    <dgm:cxn modelId="{11A0501E-A440-4240-A340-0586FEC0FC0A}" type="presOf" srcId="{6402B0FA-20B3-794A-ADDA-685089D68400}" destId="{47391B75-D521-8048-A5FB-C28B8F42128B}" srcOrd="0" destOrd="0" presId="urn:microsoft.com/office/officeart/2008/layout/VerticalCurvedList"/>
    <dgm:cxn modelId="{3210AF59-86DB-3C47-B5D0-36FBFC63119D}" type="presOf" srcId="{3A029FEA-C8D3-9042-B8EA-A2CE1E9F8712}" destId="{A1CC4622-9D7C-734F-9EB5-2FD5545D57A6}" srcOrd="0" destOrd="0" presId="urn:microsoft.com/office/officeart/2008/layout/VerticalCurvedList"/>
    <dgm:cxn modelId="{70539379-256B-1945-B33D-980259D15C60}" srcId="{40CA9792-1704-BA46-8B25-2AF6C5B503CC}" destId="{287F5922-03BE-ED47-852E-C1A4EDF24EBF}" srcOrd="0" destOrd="0" parTransId="{EBAFACB1-5F47-0549-9154-48F5A862AE07}" sibTransId="{6DAC97D2-8896-E14D-B6D6-3E63DB164C7A}"/>
    <dgm:cxn modelId="{2B316D9C-40E0-CE41-B6E3-1F640944C1B6}" type="presOf" srcId="{40CA9792-1704-BA46-8B25-2AF6C5B503CC}" destId="{7F1C20DF-066F-9B4F-91D2-DB5044B7C7C5}" srcOrd="0" destOrd="0" presId="urn:microsoft.com/office/officeart/2008/layout/VerticalCurvedList"/>
    <dgm:cxn modelId="{47D8F4B2-1394-6D43-BF9F-588114847719}" type="presOf" srcId="{23BE55DA-8561-5848-BEBE-D36BEC28E496}" destId="{282B0EBF-7990-0740-9FA7-70C4FB1A7611}" srcOrd="0" destOrd="0" presId="urn:microsoft.com/office/officeart/2008/layout/VerticalCurvedList"/>
    <dgm:cxn modelId="{3CAED9D1-0004-6141-90F4-E7CFE5E5D1FE}" type="presOf" srcId="{6DAC97D2-8896-E14D-B6D6-3E63DB164C7A}" destId="{39D2A0E9-7051-A44E-99E0-CCA6B99D3DF4}" srcOrd="0" destOrd="0" presId="urn:microsoft.com/office/officeart/2008/layout/VerticalCurvedList"/>
    <dgm:cxn modelId="{C02832D5-193C-1C47-868E-139980BD90DB}" srcId="{40CA9792-1704-BA46-8B25-2AF6C5B503CC}" destId="{3A029FEA-C8D3-9042-B8EA-A2CE1E9F8712}" srcOrd="3" destOrd="0" parTransId="{3152BED4-C1B8-094B-8B1D-31F9E6455FA7}" sibTransId="{97C57B17-2B84-3E45-BD05-09BA2939A28E}"/>
    <dgm:cxn modelId="{9A9222E6-37F3-5C4B-A8B5-EB2E29C1F08C}" type="presOf" srcId="{287F5922-03BE-ED47-852E-C1A4EDF24EBF}" destId="{5E3FA4E8-FE1E-1846-AB08-86205214B363}" srcOrd="0" destOrd="0" presId="urn:microsoft.com/office/officeart/2008/layout/VerticalCurvedList"/>
    <dgm:cxn modelId="{27E8752D-C84C-0847-B66D-0E219725A456}" type="presParOf" srcId="{7F1C20DF-066F-9B4F-91D2-DB5044B7C7C5}" destId="{093A3942-8339-5F4D-A77B-014DBEF5B4D3}" srcOrd="0" destOrd="0" presId="urn:microsoft.com/office/officeart/2008/layout/VerticalCurvedList"/>
    <dgm:cxn modelId="{4821ECE1-553E-544E-9909-DBFC984EDACD}" type="presParOf" srcId="{093A3942-8339-5F4D-A77B-014DBEF5B4D3}" destId="{D0E466DE-92EB-DE4C-A71A-212453FC12C7}" srcOrd="0" destOrd="0" presId="urn:microsoft.com/office/officeart/2008/layout/VerticalCurvedList"/>
    <dgm:cxn modelId="{8940F513-5444-2A4D-A40B-FDBD07D43141}" type="presParOf" srcId="{D0E466DE-92EB-DE4C-A71A-212453FC12C7}" destId="{428DCA7A-35EC-2F42-BB29-861FEF9EFECB}" srcOrd="0" destOrd="0" presId="urn:microsoft.com/office/officeart/2008/layout/VerticalCurvedList"/>
    <dgm:cxn modelId="{49B0B9F5-3C88-3447-8576-0F212CB22DB3}" type="presParOf" srcId="{D0E466DE-92EB-DE4C-A71A-212453FC12C7}" destId="{39D2A0E9-7051-A44E-99E0-CCA6B99D3DF4}" srcOrd="1" destOrd="0" presId="urn:microsoft.com/office/officeart/2008/layout/VerticalCurvedList"/>
    <dgm:cxn modelId="{3D0694B6-FE44-C04E-8147-0A880012599A}" type="presParOf" srcId="{D0E466DE-92EB-DE4C-A71A-212453FC12C7}" destId="{041DC8B8-BF32-C749-842B-DDD2F4A27F6C}" srcOrd="2" destOrd="0" presId="urn:microsoft.com/office/officeart/2008/layout/VerticalCurvedList"/>
    <dgm:cxn modelId="{6FEB7F78-4ADD-4543-A52A-0052B1829EA8}" type="presParOf" srcId="{D0E466DE-92EB-DE4C-A71A-212453FC12C7}" destId="{3CD18CD7-7B16-AE48-A9DC-09B9263742A6}" srcOrd="3" destOrd="0" presId="urn:microsoft.com/office/officeart/2008/layout/VerticalCurvedList"/>
    <dgm:cxn modelId="{8BD6B40A-3F44-A249-8327-E8382878B2D4}" type="presParOf" srcId="{093A3942-8339-5F4D-A77B-014DBEF5B4D3}" destId="{5E3FA4E8-FE1E-1846-AB08-86205214B363}" srcOrd="1" destOrd="0" presId="urn:microsoft.com/office/officeart/2008/layout/VerticalCurvedList"/>
    <dgm:cxn modelId="{ED646EA3-D8AF-2D48-AB52-5BD620990D9D}" type="presParOf" srcId="{093A3942-8339-5F4D-A77B-014DBEF5B4D3}" destId="{0D3C7AE4-0E89-EF48-AD80-2F7E7E9E5FEC}" srcOrd="2" destOrd="0" presId="urn:microsoft.com/office/officeart/2008/layout/VerticalCurvedList"/>
    <dgm:cxn modelId="{F44C064D-F22F-7B48-92DC-CDCA29D99424}" type="presParOf" srcId="{0D3C7AE4-0E89-EF48-AD80-2F7E7E9E5FEC}" destId="{126DDF27-88DB-D04F-BE64-4900B989E31C}" srcOrd="0" destOrd="0" presId="urn:microsoft.com/office/officeart/2008/layout/VerticalCurvedList"/>
    <dgm:cxn modelId="{E7D084DE-8942-F245-BE5A-2073F467F77A}" type="presParOf" srcId="{093A3942-8339-5F4D-A77B-014DBEF5B4D3}" destId="{282B0EBF-7990-0740-9FA7-70C4FB1A7611}" srcOrd="3" destOrd="0" presId="urn:microsoft.com/office/officeart/2008/layout/VerticalCurvedList"/>
    <dgm:cxn modelId="{2F62920B-E9CC-9545-9E8C-145FADA3E433}" type="presParOf" srcId="{093A3942-8339-5F4D-A77B-014DBEF5B4D3}" destId="{A5570907-43E8-684F-889C-86CD5AB66EE1}" srcOrd="4" destOrd="0" presId="urn:microsoft.com/office/officeart/2008/layout/VerticalCurvedList"/>
    <dgm:cxn modelId="{78C7A10A-AA59-E048-A112-773526314041}" type="presParOf" srcId="{A5570907-43E8-684F-889C-86CD5AB66EE1}" destId="{ED0009FC-0805-FC49-88CE-CD4F5E7EF745}" srcOrd="0" destOrd="0" presId="urn:microsoft.com/office/officeart/2008/layout/VerticalCurvedList"/>
    <dgm:cxn modelId="{B282BEBB-064B-F24F-A3C6-35E7E339B517}" type="presParOf" srcId="{093A3942-8339-5F4D-A77B-014DBEF5B4D3}" destId="{47391B75-D521-8048-A5FB-C28B8F42128B}" srcOrd="5" destOrd="0" presId="urn:microsoft.com/office/officeart/2008/layout/VerticalCurvedList"/>
    <dgm:cxn modelId="{E32254BC-07E8-7343-8E6F-EDCDCE0C4488}" type="presParOf" srcId="{093A3942-8339-5F4D-A77B-014DBEF5B4D3}" destId="{568A120A-F74D-0A40-A9F6-692E5CB9E758}" srcOrd="6" destOrd="0" presId="urn:microsoft.com/office/officeart/2008/layout/VerticalCurvedList"/>
    <dgm:cxn modelId="{B086E57B-283E-EA40-A4BF-969DAEF82541}" type="presParOf" srcId="{568A120A-F74D-0A40-A9F6-692E5CB9E758}" destId="{19FA798C-05B6-F54E-AFD5-98D5EFB5E961}" srcOrd="0" destOrd="0" presId="urn:microsoft.com/office/officeart/2008/layout/VerticalCurvedList"/>
    <dgm:cxn modelId="{82D4E6A2-AF14-F745-81DD-6BFB395981C7}" type="presParOf" srcId="{093A3942-8339-5F4D-A77B-014DBEF5B4D3}" destId="{A1CC4622-9D7C-734F-9EB5-2FD5545D57A6}" srcOrd="7" destOrd="0" presId="urn:microsoft.com/office/officeart/2008/layout/VerticalCurvedList"/>
    <dgm:cxn modelId="{6316A3B0-28D8-4B47-8DC5-DA456BA81217}" type="presParOf" srcId="{093A3942-8339-5F4D-A77B-014DBEF5B4D3}" destId="{ED91352A-BA5C-F443-A5E7-A342817EED09}" srcOrd="8" destOrd="0" presId="urn:microsoft.com/office/officeart/2008/layout/VerticalCurvedList"/>
    <dgm:cxn modelId="{07EBB6F4-67F4-D148-AC8E-42E39C258124}" type="presParOf" srcId="{ED91352A-BA5C-F443-A5E7-A342817EED09}" destId="{3EF8A3AD-B3FD-CE4B-BFCA-D7615CEAD78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B05CB-2457-AA43-99A9-FC1046E1D112}">
      <dsp:nvSpPr>
        <dsp:cNvPr id="0" name=""/>
        <dsp:cNvSpPr/>
      </dsp:nvSpPr>
      <dsp:spPr>
        <a:xfrm>
          <a:off x="0" y="0"/>
          <a:ext cx="4002246" cy="130302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Data collection from Shop Monkey and Quick Books</a:t>
          </a:r>
        </a:p>
      </dsp:txBody>
      <dsp:txXfrm>
        <a:off x="38164" y="38164"/>
        <a:ext cx="2596186" cy="1226692"/>
      </dsp:txXfrm>
    </dsp:sp>
    <dsp:sp modelId="{F040E5DE-9580-7D43-934D-8556806F3310}">
      <dsp:nvSpPr>
        <dsp:cNvPr id="0" name=""/>
        <dsp:cNvSpPr/>
      </dsp:nvSpPr>
      <dsp:spPr>
        <a:xfrm>
          <a:off x="353139" y="1520190"/>
          <a:ext cx="4002246" cy="130302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rgbClr val="545454">
                  <a:hueOff val="0"/>
                  <a:satOff val="0"/>
                  <a:lumOff val="0"/>
                  <a:alphaOff val="0"/>
                </a:srgbClr>
              </a:solidFill>
              <a:latin typeface="Century Gothic"/>
              <a:ea typeface="+mn-ea"/>
              <a:cs typeface="+mn-cs"/>
            </a:rPr>
            <a:t>Data Cleaning and Preprocessing</a:t>
          </a:r>
          <a:endParaRPr lang="en-US" sz="2100" kern="1200" dirty="0"/>
        </a:p>
      </dsp:txBody>
      <dsp:txXfrm>
        <a:off x="391303" y="1558354"/>
        <a:ext cx="2725815" cy="1226691"/>
      </dsp:txXfrm>
    </dsp:sp>
    <dsp:sp modelId="{B452F8EE-5BB5-A442-A9AA-B816A1E754D1}">
      <dsp:nvSpPr>
        <dsp:cNvPr id="0" name=""/>
        <dsp:cNvSpPr/>
      </dsp:nvSpPr>
      <dsp:spPr>
        <a:xfrm>
          <a:off x="706278" y="3040380"/>
          <a:ext cx="4002246" cy="130302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Data Analysis Preparation</a:t>
          </a:r>
        </a:p>
      </dsp:txBody>
      <dsp:txXfrm>
        <a:off x="744442" y="3078544"/>
        <a:ext cx="2725815" cy="1226691"/>
      </dsp:txXfrm>
    </dsp:sp>
    <dsp:sp modelId="{42EA06BD-6448-AC4E-BFA3-AFEB107675FB}">
      <dsp:nvSpPr>
        <dsp:cNvPr id="0" name=""/>
        <dsp:cNvSpPr/>
      </dsp:nvSpPr>
      <dsp:spPr>
        <a:xfrm>
          <a:off x="3155283" y="988123"/>
          <a:ext cx="846963" cy="846963"/>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345850" y="988123"/>
        <a:ext cx="465829" cy="637340"/>
      </dsp:txXfrm>
    </dsp:sp>
    <dsp:sp modelId="{F749A9E8-C887-E14A-ADFF-C3F51D1BA602}">
      <dsp:nvSpPr>
        <dsp:cNvPr id="0" name=""/>
        <dsp:cNvSpPr/>
      </dsp:nvSpPr>
      <dsp:spPr>
        <a:xfrm>
          <a:off x="3508422" y="2499626"/>
          <a:ext cx="846963" cy="846963"/>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98989" y="2499626"/>
        <a:ext cx="465829" cy="637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99D08-E192-6D48-B5EB-6270C780778A}">
      <dsp:nvSpPr>
        <dsp:cNvPr id="0" name=""/>
        <dsp:cNvSpPr/>
      </dsp:nvSpPr>
      <dsp:spPr>
        <a:xfrm rot="10800000">
          <a:off x="2109716" y="1674"/>
          <a:ext cx="7094220" cy="1291307"/>
        </a:xfrm>
        <a:prstGeom prst="homePlat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9431" tIns="102870" rIns="192024" bIns="102870" numCol="1" spcCol="1270" anchor="ctr" anchorCtr="0">
          <a:noAutofit/>
        </a:bodyPr>
        <a:lstStyle/>
        <a:p>
          <a:pPr marL="0" lvl="0" indent="0" algn="ctr" defTabSz="1200150">
            <a:lnSpc>
              <a:spcPct val="90000"/>
            </a:lnSpc>
            <a:spcBef>
              <a:spcPct val="0"/>
            </a:spcBef>
            <a:spcAft>
              <a:spcPct val="35000"/>
            </a:spcAft>
            <a:buSzPts val="1000"/>
            <a:buFont typeface="Wingdings" pitchFamily="2" charset="2"/>
            <a:buNone/>
          </a:pPr>
          <a:r>
            <a:rPr lang="en-US" sz="2700" kern="1200" dirty="0">
              <a:effectLst/>
              <a:latin typeface="Times New Roman" panose="02020603050405020304" pitchFamily="18" charset="0"/>
              <a:ea typeface="Times New Roman" panose="02020603050405020304" pitchFamily="18" charset="0"/>
              <a:cs typeface="Times New Roman" panose="02020603050405020304" pitchFamily="18" charset="0"/>
            </a:rPr>
            <a:t>Data Extraction and Cleaning: Steps to collect and preprocess data from Shop Monkey and Monday.</a:t>
          </a:r>
          <a:endParaRPr lang="en-US" sz="2700" kern="1200" dirty="0"/>
        </a:p>
      </dsp:txBody>
      <dsp:txXfrm rot="10800000">
        <a:off x="2432543" y="1674"/>
        <a:ext cx="6771393" cy="1291307"/>
      </dsp:txXfrm>
    </dsp:sp>
    <dsp:sp modelId="{3F995CF5-0754-6B4C-8A45-25C60D73C4A1}">
      <dsp:nvSpPr>
        <dsp:cNvPr id="0" name=""/>
        <dsp:cNvSpPr/>
      </dsp:nvSpPr>
      <dsp:spPr>
        <a:xfrm>
          <a:off x="1464063" y="1674"/>
          <a:ext cx="1291307" cy="12913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E3D30B5-D73E-974C-85E2-8EC810B6B458}">
      <dsp:nvSpPr>
        <dsp:cNvPr id="0" name=""/>
        <dsp:cNvSpPr/>
      </dsp:nvSpPr>
      <dsp:spPr>
        <a:xfrm rot="10800000">
          <a:off x="2109716" y="1678446"/>
          <a:ext cx="7094220" cy="1291307"/>
        </a:xfrm>
        <a:prstGeom prst="homePlat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9431" tIns="102870" rIns="192024" bIns="102870" numCol="1" spcCol="1270" anchor="ctr" anchorCtr="0">
          <a:noAutofit/>
        </a:bodyPr>
        <a:lstStyle/>
        <a:p>
          <a:pPr marL="0" lvl="0" indent="0" algn="ctr" defTabSz="1200150">
            <a:lnSpc>
              <a:spcPct val="90000"/>
            </a:lnSpc>
            <a:spcBef>
              <a:spcPct val="0"/>
            </a:spcBef>
            <a:spcAft>
              <a:spcPct val="35000"/>
            </a:spcAft>
            <a:buSzPts val="1000"/>
            <a:buFont typeface="Wingdings" pitchFamily="2" charset="2"/>
            <a:buNone/>
          </a:pPr>
          <a:r>
            <a:rPr lang="en-US" sz="2700" kern="1200" dirty="0">
              <a:effectLst/>
              <a:latin typeface="Times New Roman" panose="02020603050405020304" pitchFamily="18" charset="0"/>
              <a:ea typeface="Times New Roman" panose="02020603050405020304" pitchFamily="18" charset="0"/>
              <a:cs typeface="Times New Roman" panose="02020603050405020304" pitchFamily="18" charset="0"/>
            </a:rPr>
            <a:t>Profitability Analysis: Calculations of revenue vs. expenses per project, identifying major cost drivers.</a:t>
          </a:r>
          <a:endParaRPr lang="en-US" sz="2700" kern="1200" dirty="0"/>
        </a:p>
      </dsp:txBody>
      <dsp:txXfrm rot="10800000">
        <a:off x="2432543" y="1678446"/>
        <a:ext cx="6771393" cy="1291307"/>
      </dsp:txXfrm>
    </dsp:sp>
    <dsp:sp modelId="{31A94F65-2211-3F46-8E1B-BFCC89B43DC3}">
      <dsp:nvSpPr>
        <dsp:cNvPr id="0" name=""/>
        <dsp:cNvSpPr/>
      </dsp:nvSpPr>
      <dsp:spPr>
        <a:xfrm>
          <a:off x="1464063" y="1678446"/>
          <a:ext cx="1291307" cy="129130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1000" r="-41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1759F84-564B-E040-A0D0-F128614B6024}">
      <dsp:nvSpPr>
        <dsp:cNvPr id="0" name=""/>
        <dsp:cNvSpPr/>
      </dsp:nvSpPr>
      <dsp:spPr>
        <a:xfrm rot="10800000">
          <a:off x="2109716" y="3355218"/>
          <a:ext cx="7094220" cy="1291307"/>
        </a:xfrm>
        <a:prstGeom prst="homePlat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9431" tIns="102870" rIns="192024" bIns="102870" numCol="1" spcCol="1270" anchor="ctr" anchorCtr="0">
          <a:noAutofit/>
        </a:bodyPr>
        <a:lstStyle/>
        <a:p>
          <a:pPr marL="0" lvl="0" indent="0" algn="ctr" defTabSz="1200150">
            <a:lnSpc>
              <a:spcPct val="90000"/>
            </a:lnSpc>
            <a:spcBef>
              <a:spcPct val="0"/>
            </a:spcBef>
            <a:spcAft>
              <a:spcPct val="35000"/>
            </a:spcAft>
            <a:buSzPts val="1000"/>
            <a:buFont typeface="Wingdings" pitchFamily="2" charset="2"/>
            <a:buNone/>
          </a:pPr>
          <a:r>
            <a:rPr lang="en-US" sz="2700" kern="1200" dirty="0">
              <a:effectLst/>
              <a:latin typeface="Times New Roman" panose="02020603050405020304" pitchFamily="18" charset="0"/>
              <a:ea typeface="Times New Roman" panose="02020603050405020304" pitchFamily="18" charset="0"/>
              <a:cs typeface="Times New Roman" panose="02020603050405020304" pitchFamily="18" charset="0"/>
            </a:rPr>
            <a:t>Expansion Feasibility: Simulate additional customer scenarios and measure financial impact on operations.</a:t>
          </a:r>
          <a:endParaRPr lang="en-US" sz="2700" kern="1200" dirty="0"/>
        </a:p>
      </dsp:txBody>
      <dsp:txXfrm rot="10800000">
        <a:off x="2432543" y="3355218"/>
        <a:ext cx="6771393" cy="1291307"/>
      </dsp:txXfrm>
    </dsp:sp>
    <dsp:sp modelId="{55A1A770-7E97-A142-B00E-385F6A1AC542}">
      <dsp:nvSpPr>
        <dsp:cNvPr id="0" name=""/>
        <dsp:cNvSpPr/>
      </dsp:nvSpPr>
      <dsp:spPr>
        <a:xfrm>
          <a:off x="1464063" y="3355218"/>
          <a:ext cx="1291307" cy="129130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2A0E9-7051-A44E-99E0-CCA6B99D3DF4}">
      <dsp:nvSpPr>
        <dsp:cNvPr id="0" name=""/>
        <dsp:cNvSpPr/>
      </dsp:nvSpPr>
      <dsp:spPr>
        <a:xfrm>
          <a:off x="-4910443" y="-752464"/>
          <a:ext cx="5848329" cy="5848329"/>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3FA4E8-FE1E-1846-AB08-86205214B363}">
      <dsp:nvSpPr>
        <dsp:cNvPr id="0" name=""/>
        <dsp:cNvSpPr/>
      </dsp:nvSpPr>
      <dsp:spPr>
        <a:xfrm>
          <a:off x="491143" y="333920"/>
          <a:ext cx="8974258" cy="66818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0375" tIns="66040" rIns="66040" bIns="66040" numCol="1" spcCol="1270" anchor="ctr" anchorCtr="0">
          <a:noAutofit/>
        </a:bodyPr>
        <a:lstStyle/>
        <a:p>
          <a:pPr marL="0" lvl="0" indent="0" algn="l" defTabSz="1155700">
            <a:lnSpc>
              <a:spcPct val="90000"/>
            </a:lnSpc>
            <a:spcBef>
              <a:spcPct val="0"/>
            </a:spcBef>
            <a:spcAft>
              <a:spcPct val="35000"/>
            </a:spcAft>
            <a:buSzPts val="1000"/>
            <a:buFont typeface="Wingdings" pitchFamily="2" charset="2"/>
            <a:buNone/>
          </a:pPr>
          <a:r>
            <a:rPr lang="en-US" sz="2600" b="1" kern="1200" dirty="0">
              <a:effectLst/>
              <a:latin typeface="Times New Roman" panose="02020603050405020304" pitchFamily="18" charset="0"/>
              <a:ea typeface="Times New Roman" panose="02020603050405020304" pitchFamily="18" charset="0"/>
              <a:cs typeface="Times New Roman" panose="02020603050405020304" pitchFamily="18" charset="0"/>
            </a:rPr>
            <a:t>Data Collection and Cleaning</a:t>
          </a:r>
          <a:r>
            <a:rPr lang="en-US" sz="2600" kern="1200" dirty="0">
              <a:effectLst/>
              <a:latin typeface="Times New Roman" panose="02020603050405020304" pitchFamily="18" charset="0"/>
              <a:ea typeface="Times New Roman" panose="02020603050405020304" pitchFamily="18" charset="0"/>
              <a:cs typeface="Times New Roman" panose="02020603050405020304" pitchFamily="18" charset="0"/>
            </a:rPr>
            <a:t> - [11/08/2024]</a:t>
          </a:r>
          <a:endParaRPr lang="en-US" sz="2600" kern="1200" dirty="0"/>
        </a:p>
      </dsp:txBody>
      <dsp:txXfrm>
        <a:off x="491143" y="333920"/>
        <a:ext cx="8974258" cy="668188"/>
      </dsp:txXfrm>
    </dsp:sp>
    <dsp:sp modelId="{126DDF27-88DB-D04F-BE64-4900B989E31C}">
      <dsp:nvSpPr>
        <dsp:cNvPr id="0" name=""/>
        <dsp:cNvSpPr/>
      </dsp:nvSpPr>
      <dsp:spPr>
        <a:xfrm>
          <a:off x="73525" y="250397"/>
          <a:ext cx="835235" cy="83523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82B0EBF-7990-0740-9FA7-70C4FB1A7611}">
      <dsp:nvSpPr>
        <dsp:cNvPr id="0" name=""/>
        <dsp:cNvSpPr/>
      </dsp:nvSpPr>
      <dsp:spPr>
        <a:xfrm>
          <a:off x="874231" y="1336377"/>
          <a:ext cx="8591170" cy="66818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0375" tIns="66040" rIns="66040" bIns="66040" numCol="1" spcCol="1270" anchor="ctr" anchorCtr="0">
          <a:noAutofit/>
        </a:bodyPr>
        <a:lstStyle/>
        <a:p>
          <a:pPr marL="0" lvl="0" indent="0" algn="l" defTabSz="1155700">
            <a:lnSpc>
              <a:spcPct val="90000"/>
            </a:lnSpc>
            <a:spcBef>
              <a:spcPct val="0"/>
            </a:spcBef>
            <a:spcAft>
              <a:spcPct val="35000"/>
            </a:spcAft>
            <a:buSzPts val="1000"/>
            <a:buFont typeface="Wingdings" pitchFamily="2" charset="2"/>
            <a:buNone/>
          </a:pPr>
          <a:r>
            <a:rPr lang="en-US" sz="2600" b="1" kern="1200" dirty="0">
              <a:effectLst/>
              <a:latin typeface="Times New Roman" panose="02020603050405020304" pitchFamily="18" charset="0"/>
              <a:ea typeface="Times New Roman" panose="02020603050405020304" pitchFamily="18" charset="0"/>
              <a:cs typeface="Times New Roman" panose="02020603050405020304" pitchFamily="18" charset="0"/>
            </a:rPr>
            <a:t>Initial Analysis of Profitability</a:t>
          </a:r>
          <a:r>
            <a:rPr lang="en-US" sz="2600" kern="1200" dirty="0">
              <a:effectLst/>
              <a:latin typeface="Times New Roman" panose="02020603050405020304" pitchFamily="18" charset="0"/>
              <a:ea typeface="Times New Roman" panose="02020603050405020304" pitchFamily="18" charset="0"/>
              <a:cs typeface="Times New Roman" panose="02020603050405020304" pitchFamily="18" charset="0"/>
            </a:rPr>
            <a:t> - [11/15/2024]</a:t>
          </a:r>
          <a:endParaRPr lang="en-US" sz="2600" kern="1200" dirty="0"/>
        </a:p>
      </dsp:txBody>
      <dsp:txXfrm>
        <a:off x="874231" y="1336377"/>
        <a:ext cx="8591170" cy="668188"/>
      </dsp:txXfrm>
    </dsp:sp>
    <dsp:sp modelId="{ED0009FC-0805-FC49-88CE-CD4F5E7EF745}">
      <dsp:nvSpPr>
        <dsp:cNvPr id="0" name=""/>
        <dsp:cNvSpPr/>
      </dsp:nvSpPr>
      <dsp:spPr>
        <a:xfrm>
          <a:off x="456613" y="1252853"/>
          <a:ext cx="835235" cy="83523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7391B75-D521-8048-A5FB-C28B8F42128B}">
      <dsp:nvSpPr>
        <dsp:cNvPr id="0" name=""/>
        <dsp:cNvSpPr/>
      </dsp:nvSpPr>
      <dsp:spPr>
        <a:xfrm>
          <a:off x="874231" y="2338834"/>
          <a:ext cx="8591170" cy="66818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0375" tIns="66040" rIns="66040" bIns="66040" numCol="1" spcCol="1270" anchor="ctr" anchorCtr="0">
          <a:noAutofit/>
        </a:bodyPr>
        <a:lstStyle/>
        <a:p>
          <a:pPr marL="0" lvl="0" indent="0" algn="l" defTabSz="1155700">
            <a:lnSpc>
              <a:spcPct val="90000"/>
            </a:lnSpc>
            <a:spcBef>
              <a:spcPct val="0"/>
            </a:spcBef>
            <a:spcAft>
              <a:spcPct val="35000"/>
            </a:spcAft>
            <a:buSzPts val="1000"/>
            <a:buFont typeface="Wingdings" pitchFamily="2" charset="2"/>
            <a:buNone/>
          </a:pPr>
          <a:r>
            <a:rPr lang="en-US" sz="2600" b="1" kern="1200" dirty="0">
              <a:effectLst/>
              <a:latin typeface="Times New Roman" panose="02020603050405020304" pitchFamily="18" charset="0"/>
              <a:ea typeface="Times New Roman" panose="02020603050405020304" pitchFamily="18" charset="0"/>
              <a:cs typeface="Times New Roman" panose="02020603050405020304" pitchFamily="18" charset="0"/>
            </a:rPr>
            <a:t>Scenario Simulation for New Clients</a:t>
          </a:r>
          <a:r>
            <a:rPr lang="en-US" sz="2600" kern="1200" dirty="0">
              <a:effectLst/>
              <a:latin typeface="Times New Roman" panose="02020603050405020304" pitchFamily="18" charset="0"/>
              <a:ea typeface="Times New Roman" panose="02020603050405020304" pitchFamily="18" charset="0"/>
              <a:cs typeface="Times New Roman" panose="02020603050405020304" pitchFamily="18" charset="0"/>
            </a:rPr>
            <a:t> - [11/22/2024]</a:t>
          </a:r>
          <a:endParaRPr lang="en-US" sz="2600" kern="1200" dirty="0"/>
        </a:p>
      </dsp:txBody>
      <dsp:txXfrm>
        <a:off x="874231" y="2338834"/>
        <a:ext cx="8591170" cy="668188"/>
      </dsp:txXfrm>
    </dsp:sp>
    <dsp:sp modelId="{19FA798C-05B6-F54E-AFD5-98D5EFB5E961}">
      <dsp:nvSpPr>
        <dsp:cNvPr id="0" name=""/>
        <dsp:cNvSpPr/>
      </dsp:nvSpPr>
      <dsp:spPr>
        <a:xfrm>
          <a:off x="456613" y="2255310"/>
          <a:ext cx="835235" cy="83523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1CC4622-9D7C-734F-9EB5-2FD5545D57A6}">
      <dsp:nvSpPr>
        <dsp:cNvPr id="0" name=""/>
        <dsp:cNvSpPr/>
      </dsp:nvSpPr>
      <dsp:spPr>
        <a:xfrm>
          <a:off x="491143" y="3341290"/>
          <a:ext cx="8974258" cy="66818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0375" tIns="66040" rIns="66040" bIns="66040" numCol="1" spcCol="1270" anchor="ctr" anchorCtr="0">
          <a:noAutofit/>
        </a:bodyPr>
        <a:lstStyle/>
        <a:p>
          <a:pPr marL="0" lvl="0" indent="0" algn="l" defTabSz="1155700">
            <a:lnSpc>
              <a:spcPct val="90000"/>
            </a:lnSpc>
            <a:spcBef>
              <a:spcPct val="0"/>
            </a:spcBef>
            <a:spcAft>
              <a:spcPct val="35000"/>
            </a:spcAft>
            <a:buSzPts val="1000"/>
            <a:buFont typeface="Wingdings" pitchFamily="2" charset="2"/>
            <a:buNone/>
          </a:pPr>
          <a:r>
            <a:rPr lang="en-US" sz="2600" b="1" kern="1200" dirty="0">
              <a:effectLst/>
              <a:latin typeface="Times New Roman" panose="02020603050405020304" pitchFamily="18" charset="0"/>
              <a:ea typeface="Times New Roman" panose="02020603050405020304" pitchFamily="18" charset="0"/>
              <a:cs typeface="Times New Roman" panose="02020603050405020304" pitchFamily="18" charset="0"/>
            </a:rPr>
            <a:t>Report on Feasibility and Recommendations</a:t>
          </a:r>
          <a:r>
            <a:rPr lang="en-US" sz="2600" kern="1200" dirty="0">
              <a:effectLst/>
              <a:latin typeface="Times New Roman" panose="02020603050405020304" pitchFamily="18" charset="0"/>
              <a:ea typeface="Times New Roman" panose="02020603050405020304" pitchFamily="18" charset="0"/>
              <a:cs typeface="Times New Roman" panose="02020603050405020304" pitchFamily="18" charset="0"/>
            </a:rPr>
            <a:t> - [12/06/2024]</a:t>
          </a:r>
          <a:endParaRPr lang="en-US" sz="2600" kern="1200" dirty="0"/>
        </a:p>
      </dsp:txBody>
      <dsp:txXfrm>
        <a:off x="491143" y="3341290"/>
        <a:ext cx="8974258" cy="668188"/>
      </dsp:txXfrm>
    </dsp:sp>
    <dsp:sp modelId="{3EF8A3AD-B3FD-CE4B-BFCA-D7615CEAD783}">
      <dsp:nvSpPr>
        <dsp:cNvPr id="0" name=""/>
        <dsp:cNvSpPr/>
      </dsp:nvSpPr>
      <dsp:spPr>
        <a:xfrm>
          <a:off x="73525" y="3257767"/>
          <a:ext cx="835235" cy="83523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12/15/24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04:40:24.666"/>
    </inkml:context>
    <inkml:brush xml:id="br0">
      <inkml:brushProperty name="width" value="0.035" units="cm"/>
      <inkml:brushProperty name="height" value="0.035" units="cm"/>
    </inkml:brush>
  </inkml:definitions>
  <inkml:trace contextRef="#ctx0" brushRef="#br0">1 505 24575,'5'-23'0,"-1"2"0,1 6 0,-1 0 0,-1 0 0,0 0 0,0 1 0,-1 2 0,0-1 0,0-1 0,2-2 0,-1 0 0,0-1 0,0 1 0,0 0 0,-1 0 0,1-2 0,0 2 0,0-3 0,-1 5 0,1 0 0,1-1 0,0 5 0,2-4 0,1 1 0,1 0 0,1-1 0,-2 2 0,2 1 0,0 1 0,-2 3 0,4 0 0,-1 1 0,6-1 0,-2 1 0,2 1 0,1 1 0,4-1 0,5 1 0,4 1 0,-4 2 0,-1 0 0,-2 1 0,6-1 0,-4 1 0,6 1 0,-12 0 0,2 1 0,-5-1 0,1 0 0,9 2 0,-1-2 0,7 3 0,0-4 0,-4 2 0,-5-1 0,-7 0 0,-7-1 0,0 2 0,3 0 0,4 1 0,4 0 0,-8 0 0,1 1 0,-6 1 0,-1 0 0,2 5 0,-2 0 0,1 3 0,0-1 0,-2 0 0,-1-3 0,-2-1 0,1 0 0,-1-2 0,-1-2 0,1 4 0,-1-3 0,2 6 0,0-1 0,0 2 0,0 2 0,-1-2 0,0 4 0,0-4 0,1 3 0,-2 1 0,1-3 0,-1 0 0,-1-1 0,0-2 0,0-2 0,0 0 0,0 0 0,0-1 0,-1 4 0,1-2 0,-1 1 0,-1-2 0,1-1 0,0 0 0,0-1 0,-1 2 0,-2 2 0,0 2 0,-2 0 0,-1 3 0,-1 0 0,-1-1 0,0-1 0,0-3 0,0-1 0,1-5 0,2 0 0,2-2 0,-1 0 0,-5 0 0,-4 1 0,-5 0 0,-5 2 0,2-2 0,-2 0 0,4-2 0,-2-1 0,-1 1 0,-3-1 0,4 1 0,-2-1 0,4 1 0,2-1 0,3 1 0,3-1 0,0 0 0,-2 1 0,2 0 0,0-1 0,3 0 0,2 0 0,-3 0 0,-8 0 0,3 0 0,-6 0 0,8-1 0,0 0 0,-1-1 0,3 1 0,1 0 0,-1-1 0,1 0 0,-8-1 0,7 1 0,-1-1 0,4 2 0,-2-2 0,-5-1 0,-3-1 0,0 1 0,-2 0 0,4 0 0,1 0 0,1 0 0,7 3 0,2 1 0,2 0 0,1-1 0,0 0 0,-3-3 0,1 0 0,1 0 0,1 1 0,1 1 0,0 1 0,0-3 0,1 1 0,0-1 0,0 1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04:40:30.425"/>
    </inkml:context>
    <inkml:brush xml:id="br0">
      <inkml:brushProperty name="width" value="0.035" units="cm"/>
      <inkml:brushProperty name="height" value="0.035" units="cm"/>
    </inkml:brush>
  </inkml:definitions>
  <inkml:trace contextRef="#ctx0" brushRef="#br0">1 1 24575,'80'2'0,"-1"1"0,-19 0 0,0 0 0,24 0 0,-13 1 0,-21-4 0,-13 0 0,17 2 0,-3 0 0,-2 0 0,6 0 0,-14-1 0,-3-1 0,-10 0 0,-16 0 0,-6 0 0,3 0 0,6 0 0,19 0 0,9 0 0,4 1 0,-8 0 0,-19 0 0,-10-1 0,-10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04:40:33.532"/>
    </inkml:context>
    <inkml:brush xml:id="br0">
      <inkml:brushProperty name="width" value="0.035" units="cm"/>
      <inkml:brushProperty name="height" value="0.035" units="cm"/>
    </inkml:brush>
  </inkml:definitions>
  <inkml:trace contextRef="#ctx0" brushRef="#br0">1 1 24575,'1'3'0,"0"7"0,0-2 0,0 13 0,0 6 0,1 9 0,0 17 0,1 13 0,-2 3 0,3 20 0,-3-14 0,4 15 0,-2-9 0,2-12 0,-3-5 0,2-5 0,0-8 0,-1 12 0,0-16 0,-2 6 0,3 2 0,-2 2 0,2 8 0,0-8 0,-2-5 0,1-6 0,2-5 0,-3-9 0,1 2 0,-3-6 0,1 6 0,2 2 0,-1-1 0,1 0 0,-3-6 0,0-1 0,0 6 0,0-7 0,0 3 0,0-3 0,0-1 0,0 4 0,1 1 0,0 1 0,0-8 0,-2 8 0,0-7 0,0 7 0,-1 6 0,1-5 0,0 2 0,0-9 0,0-6 0,1 0 0,-1-5 0,1 1 0,0-8 0,0-2 0,0-3 0,0-2 0,0 1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04:40:38.991"/>
    </inkml:context>
    <inkml:brush xml:id="br0">
      <inkml:brushProperty name="width" value="0.035" units="cm"/>
      <inkml:brushProperty name="height" value="0.035" units="cm"/>
    </inkml:brush>
  </inkml:definitions>
  <inkml:trace contextRef="#ctx0" brushRef="#br0">29 1 24575,'-1'26'0,"0"2"0,-2 11 0,1 5 0,-1 1 0,-1 11 0,1-3 0,1-1 0,-1 3 0,3-12 0,-2 1 0,2-9 0,0-6 0,0-2 0,0-6 0,0-2 0,0-2 0,-1-3 0,1 6 0,-1 1 0,0 1 0,0-2 0,1-4 0,0-2 0,0-2 0,0-4 0,0-3 0,0-3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1T04:40:43.370"/>
    </inkml:context>
    <inkml:brush xml:id="br0">
      <inkml:brushProperty name="width" value="0.035" units="cm"/>
      <inkml:brushProperty name="height" value="0.035" units="cm"/>
    </inkml:brush>
  </inkml:definitions>
  <inkml:trace contextRef="#ctx0" brushRef="#br0">564 39 24575,'-12'-2'0,"0"0"0,-8 2 0,0 0 0,-4 0 0,-2 0 0,-1 0 0,-2 0 0,1 0 0,-2 0 0,5 0 0,7 0 0,5 0 0,3 0 0,0 0 0,1 0 0,0 0 0,-1 1 0,-3 0 0,-2 1 0,1 0 0,-1 1 0,2 0 0,0 1 0,5-2 0,-2 3 0,3 0 0,-6 2 0,1 2 0,1-1 0,-1 3 0,4-2 0,1-2 0,0 1 0,1 0 0,1-1 0,-2 3 0,3-4 0,-1 2 0,1-3 0,2-1 0,0 1 0,0 0 0,0-1 0,0 1 0,2 0 0,-2-2 0,1 2 0,-1 0 0,1 0 0,0 2 0,0 0 0,0 0 0,-1 3 0,2-2 0,-1 4 0,1-2 0,0 3 0,0 0 0,0 0 0,0 3 0,1 0 0,0-2 0,1 3 0,0-1 0,0 0 0,2 1 0,-1-4 0,1 0 0,-2-3 0,1 3 0,1-1 0,0 2 0,1-2 0,-1 0 0,1-2 0,-1-1 0,2-1 0,1 2 0,0-3 0,1 0 0,2-2 0,1-1 0,0-1 0,-1-1 0,-1 0 0,0 1 0,5-1 0,2 2 0,12 0 0,-4 0 0,10 0 0,-10-1 0,2-2 0,-5 0 0,-2 0 0,-2 0 0,-1-1 0,-4 0 0,3 0 0,-7 0 0,4 0 0,-3 0 0,-1-1 0,2 1 0,1-2 0,3 0 0,4 0 0,-1-2 0,0 1 0,-2 0 0,-3 1 0,1-2 0,-1 1 0,-1 0 0,2-1 0,-2 0 0,2 0 0,0-1 0,0-1 0,-1-1 0,-2 1 0,-1 0 0,-2 0 0,1 0 0,-1 0 0,1 0 0,0-1 0,0-2 0,0 0 0,-1-1 0,1 0 0,1-1 0,-3 1 0,3-2 0,-2 2 0,0-1 0,0-1 0,-2 0 0,1-2 0,-1-1 0,1 1 0,-2-1 0,0 3 0,0-2 0,-2 1 0,1 0 0,-1 0 0,0-2 0,0 2 0,0 1 0,0 0 0,-1 2 0,0-1 0,0 0 0,-1 0 0,0-1 0,0 0 0,-1 0 0,0-2 0,-1 3 0,-1-2 0,0 5 0,0-1 0,-1 2 0,-2-1 0,-3 1 0,0 1 0,-3 0 0,1 2 0,-2-3 0,-3 3 0,-2-3 0,-2 1 0,1 1 0,-1 1 0,4 1 0,0 1 0,3 0 0,2 0 0,2 0 0,1 1 0,2 0 0,0 1 0,1 0 0,-2-1 0,2 1 0,-4-1 0,4 0 0,-3 1 0,3 0 0,0 0 0,-1 0 0,3 0 0,0 0 0,3-1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12/15/24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424177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2</a:t>
            </a:fld>
            <a:endParaRPr lang="en-US"/>
          </a:p>
        </p:txBody>
      </p:sp>
    </p:spTree>
    <p:extLst>
      <p:ext uri="{BB962C8B-B14F-4D97-AF65-F5344CB8AC3E}">
        <p14:creationId xmlns:p14="http://schemas.microsoft.com/office/powerpoint/2010/main" val="4136793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A2CC701-D80A-463B-8415-A85485312088}" type="slidenum">
              <a:rPr lang="en-US" smtClean="0"/>
              <a:t>7</a:t>
            </a:fld>
            <a:endParaRPr lang="en-US"/>
          </a:p>
        </p:txBody>
      </p:sp>
    </p:spTree>
    <p:extLst>
      <p:ext uri="{BB962C8B-B14F-4D97-AF65-F5344CB8AC3E}">
        <p14:creationId xmlns:p14="http://schemas.microsoft.com/office/powerpoint/2010/main" val="71130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8</a:t>
            </a:fld>
            <a:endParaRPr lang="en-US"/>
          </a:p>
        </p:txBody>
      </p:sp>
    </p:spTree>
    <p:extLst>
      <p:ext uri="{BB962C8B-B14F-4D97-AF65-F5344CB8AC3E}">
        <p14:creationId xmlns:p14="http://schemas.microsoft.com/office/powerpoint/2010/main" val="1003180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longer using QuickBooks since I have all that information in Shop Monkey. I am using now also another data file from Monday. </a:t>
            </a:r>
          </a:p>
        </p:txBody>
      </p:sp>
      <p:sp>
        <p:nvSpPr>
          <p:cNvPr id="4" name="Slide Number Placeholder 3"/>
          <p:cNvSpPr>
            <a:spLocks noGrp="1"/>
          </p:cNvSpPr>
          <p:nvPr>
            <p:ph type="sldNum" sz="quarter" idx="5"/>
          </p:nvPr>
        </p:nvSpPr>
        <p:spPr/>
        <p:txBody>
          <a:bodyPr/>
          <a:lstStyle/>
          <a:p>
            <a:fld id="{69C971FF-EF28-4195-A575-329446EFAA55}" type="slidenum">
              <a:rPr lang="en-US" smtClean="0"/>
              <a:t>10</a:t>
            </a:fld>
            <a:endParaRPr lang="en-US"/>
          </a:p>
        </p:txBody>
      </p:sp>
    </p:spTree>
    <p:extLst>
      <p:ext uri="{BB962C8B-B14F-4D97-AF65-F5344CB8AC3E}">
        <p14:creationId xmlns:p14="http://schemas.microsoft.com/office/powerpoint/2010/main" val="171904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11</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383320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15</a:t>
            </a:fld>
            <a:endParaRPr lang="en-US"/>
          </a:p>
        </p:txBody>
      </p:sp>
    </p:spTree>
    <p:extLst>
      <p:ext uri="{BB962C8B-B14F-4D97-AF65-F5344CB8AC3E}">
        <p14:creationId xmlns:p14="http://schemas.microsoft.com/office/powerpoint/2010/main" val="1709495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effectLst/>
                <a:latin typeface="system-ui"/>
              </a:rPr>
              <a:t>Recomendations</a:t>
            </a:r>
            <a:endParaRPr lang="en-US" b="0" i="0" dirty="0">
              <a:effectLst/>
              <a:latin typeface="system-ui"/>
            </a:endParaRPr>
          </a:p>
          <a:p>
            <a:pPr algn="l">
              <a:buFont typeface="Arial" panose="020B0604020202020204" pitchFamily="34" charset="0"/>
              <a:buChar char="•"/>
            </a:pPr>
            <a:r>
              <a:rPr lang="en-US" b="0" i="0" dirty="0">
                <a:effectLst/>
                <a:latin typeface="system-ui"/>
              </a:rPr>
              <a:t>Focus on High-Value Types: Leverage the profitability of Electrical System jobs by potentially expanding offerings in this category.</a:t>
            </a:r>
          </a:p>
          <a:p>
            <a:pPr algn="l">
              <a:buFont typeface="Arial" panose="020B0604020202020204" pitchFamily="34" charset="0"/>
              <a:buChar char="•"/>
            </a:pPr>
            <a:r>
              <a:rPr lang="en-US" b="0" i="0" dirty="0">
                <a:effectLst/>
                <a:latin typeface="system-ui"/>
              </a:rPr>
              <a:t>Improve Efficiency in Low-Value Jobs: Simplify or automate Transit EV and Maverick tasks to reduce costs and increase margins.</a:t>
            </a:r>
          </a:p>
        </p:txBody>
      </p:sp>
      <p:sp>
        <p:nvSpPr>
          <p:cNvPr id="4" name="Slide Number Placeholder 3"/>
          <p:cNvSpPr>
            <a:spLocks noGrp="1"/>
          </p:cNvSpPr>
          <p:nvPr>
            <p:ph type="sldNum" sz="quarter" idx="5"/>
          </p:nvPr>
        </p:nvSpPr>
        <p:spPr/>
        <p:txBody>
          <a:bodyPr/>
          <a:lstStyle/>
          <a:p>
            <a:fld id="{69C971FF-EF28-4195-A575-329446EFAA55}" type="slidenum">
              <a:rPr lang="en-US" smtClean="0"/>
              <a:t>16</a:t>
            </a:fld>
            <a:endParaRPr lang="en-US"/>
          </a:p>
        </p:txBody>
      </p:sp>
    </p:spTree>
    <p:extLst>
      <p:ext uri="{BB962C8B-B14F-4D97-AF65-F5344CB8AC3E}">
        <p14:creationId xmlns:p14="http://schemas.microsoft.com/office/powerpoint/2010/main" val="3477542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map" descr="Map of North America"/>
          <p:cNvSpPr>
            <a:spLocks noEditPoints="1"/>
          </p:cNvSpPr>
          <p:nvPr/>
        </p:nvSpPr>
        <p:spPr bwMode="auto">
          <a:xfrm>
            <a:off x="4473575" y="3175"/>
            <a:ext cx="771525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F49C30A6-1915-6147-806F-A0436C27AF9C}" type="datetime1">
              <a:rPr lang="en-US" smtClean="0"/>
              <a:t>12/15/24</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A45D78F-8899-9E40-8EA7-ED581BD81E49}" type="datetime1">
              <a:rPr lang="en-US" smtClean="0"/>
              <a:t>12/15/24</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522009B-4489-5A40-B097-4B33B50BB301}" type="datetime1">
              <a:rPr lang="en-US" smtClean="0"/>
              <a:t>12/15/24</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779C261-DA62-B643-9D42-D699E367138B}" type="datetime1">
              <a:rPr lang="en-US" smtClean="0"/>
              <a:t>12/15/24</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5D13814-09B6-8A4F-ABDD-FD3FCAC0AECE}" type="datetime1">
              <a:rPr lang="en-US" smtClean="0"/>
              <a:t>12/15/24</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756E33D5-4DAA-FE49-9BF2-087E0AE9B73B}" type="datetime1">
              <a:rPr lang="en-US" smtClean="0"/>
              <a:t>12/15/24</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0E34BCF-0A5C-E64F-83F1-BA01180F756C}" type="datetime1">
              <a:rPr lang="en-US" smtClean="0"/>
              <a:t>12/15/24</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BDB83-8028-AE47-A162-7AEA34835CB2}" type="datetime1">
              <a:rPr lang="en-US" smtClean="0"/>
              <a:t>12/15/24</a:t>
            </a:fld>
            <a:endParaRPr/>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D5398D5-0C3D-EF4A-8B01-40189B2562C3}" type="datetime1">
              <a:rPr lang="en-US" smtClean="0"/>
              <a:t>12/15/24</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EE12B8E-9410-1F41-BA05-F20A235F2C66}" type="datetime1">
              <a:rPr lang="en-US" smtClean="0"/>
              <a:t>12/15/24</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5BF1D228-3AFC-9446-BDFB-C35E52125D6A}" type="datetime1">
              <a:rPr lang="en-US" smtClean="0"/>
              <a:t>12/15/24</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50.png"/><Relationship Id="rId3"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customXml" Target="../ink/ink5.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240.png"/><Relationship Id="rId5" Type="http://schemas.openxmlformats.org/officeDocument/2006/relationships/image" Target="../media/image2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30.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www.datarails.com/profitability-analysis-guide/" TargetMode="Externa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eativecommons.org/licenses/by-nc-sa/3.0/" TargetMode="External"/><Relationship Id="rId4" Type="http://schemas.openxmlformats.org/officeDocument/2006/relationships/hyperlink" Target="https://www.enago.com/academy/things-need-know-writing-good-research-question/"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i="1" kern="0" dirty="0">
                <a:effectLst/>
                <a:latin typeface="Times New Roman" panose="02020603050405020304" pitchFamily="18" charset="0"/>
                <a:ea typeface="Times New Roman" panose="02020603050405020304" pitchFamily="18" charset="0"/>
              </a:rPr>
              <a:t>Business Expansion PROPOSAL for Apt Fitting</a:t>
            </a:r>
            <a:r>
              <a:rPr lang="en-US" sz="4400" i="1" kern="0" dirty="0">
                <a:latin typeface="Times New Roman" panose="02020603050405020304" pitchFamily="18" charset="0"/>
                <a:ea typeface="Times New Roman" panose="02020603050405020304" pitchFamily="18" charset="0"/>
              </a:rPr>
              <a:t>- FINAL PROJECT</a:t>
            </a:r>
            <a:endParaRPr lang="en-US" dirty="0"/>
          </a:p>
        </p:txBody>
      </p:sp>
      <p:sp>
        <p:nvSpPr>
          <p:cNvPr id="3" name="Subtitle 2"/>
          <p:cNvSpPr>
            <a:spLocks noGrp="1"/>
          </p:cNvSpPr>
          <p:nvPr>
            <p:ph type="subTitle" idx="1"/>
          </p:nvPr>
        </p:nvSpPr>
        <p:spPr/>
        <p:txBody>
          <a:bodyPr/>
          <a:lstStyle/>
          <a:p>
            <a:pPr algn="ctr" rtl="0"/>
            <a:r>
              <a:rPr lang="en-US" sz="1800" b="0" i="0" u="none" strike="noStrike">
                <a:solidFill>
                  <a:srgbClr val="000000"/>
                </a:solidFill>
                <a:effectLst/>
                <a:latin typeface="Arial" panose="020B0604020202020204" pitchFamily="34" charset="0"/>
              </a:rPr>
              <a:t>Regis University - MSDS696 - Data Science Practicum II</a:t>
            </a:r>
            <a:endParaRPr lang="en-US" b="0">
              <a:effectLst/>
            </a:endParaRPr>
          </a:p>
          <a:p>
            <a:pPr algn="ctr" rtl="0"/>
            <a:r>
              <a:rPr lang="en-US" sz="1800" b="0" i="0" u="none" strike="noStrike">
                <a:solidFill>
                  <a:srgbClr val="000000"/>
                </a:solidFill>
                <a:effectLst/>
                <a:latin typeface="Arial" panose="020B0604020202020204" pitchFamily="34" charset="0"/>
              </a:rPr>
              <a:t>Instructor: </a:t>
            </a:r>
            <a:r>
              <a:rPr lang="en-US" sz="1800">
                <a:solidFill>
                  <a:srgbClr val="000000"/>
                </a:solidFill>
                <a:latin typeface="Arial" panose="020B0604020202020204" pitchFamily="34" charset="0"/>
              </a:rPr>
              <a:t>Ksenia Polson</a:t>
            </a:r>
          </a:p>
          <a:p>
            <a:pPr algn="ctr" rtl="0"/>
            <a:r>
              <a:rPr lang="en-US" sz="1800">
                <a:solidFill>
                  <a:srgbClr val="000000"/>
                </a:solidFill>
                <a:latin typeface="Arial" panose="020B0604020202020204" pitchFamily="34" charset="0"/>
              </a:rPr>
              <a:t>Lizbeth Bolano</a:t>
            </a:r>
            <a:br>
              <a:rPr lang="en-US"/>
            </a:br>
            <a:endParaRPr lang="en-US" dirty="0"/>
          </a:p>
        </p:txBody>
      </p:sp>
      <p:pic>
        <p:nvPicPr>
          <p:cNvPr id="5" name="Picture 4" descr="A black background with a circle&#10;&#10;Description automatically generated">
            <a:extLst>
              <a:ext uri="{FF2B5EF4-FFF2-40B4-BE49-F238E27FC236}">
                <a16:creationId xmlns:a16="http://schemas.microsoft.com/office/drawing/2014/main" id="{D6A5D0E5-121C-0BB0-2EDB-9705F09A0F10}"/>
              </a:ext>
            </a:extLst>
          </p:cNvPr>
          <p:cNvPicPr>
            <a:picLocks noChangeAspect="1"/>
          </p:cNvPicPr>
          <p:nvPr/>
        </p:nvPicPr>
        <p:blipFill>
          <a:blip r:embed="rId3"/>
          <a:stretch>
            <a:fillRect/>
          </a:stretch>
        </p:blipFill>
        <p:spPr>
          <a:xfrm>
            <a:off x="455612" y="0"/>
            <a:ext cx="3657600" cy="3657600"/>
          </a:xfrm>
          <a:prstGeom prst="rect">
            <a:avLst/>
          </a:prstGeom>
        </p:spPr>
      </p:pic>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038E-71CA-E96B-94D0-A378261AFC13}"/>
              </a:ext>
            </a:extLst>
          </p:cNvPr>
          <p:cNvSpPr>
            <a:spLocks noGrp="1"/>
          </p:cNvSpPr>
          <p:nvPr>
            <p:ph type="title"/>
          </p:nvPr>
        </p:nvSpPr>
        <p:spPr/>
        <p:txBody>
          <a:bodyPr/>
          <a:lstStyle/>
          <a:p>
            <a:r>
              <a:rPr lang="en-US" dirty="0"/>
              <a:t>Data Sources and Description </a:t>
            </a:r>
          </a:p>
        </p:txBody>
      </p:sp>
      <p:sp>
        <p:nvSpPr>
          <p:cNvPr id="5" name="Content Placeholder 4">
            <a:extLst>
              <a:ext uri="{FF2B5EF4-FFF2-40B4-BE49-F238E27FC236}">
                <a16:creationId xmlns:a16="http://schemas.microsoft.com/office/drawing/2014/main" id="{069498A2-E8FA-0FFC-92D3-3B2CC911F709}"/>
              </a:ext>
            </a:extLst>
          </p:cNvPr>
          <p:cNvSpPr txBox="1">
            <a:spLocks noGrp="1"/>
          </p:cNvSpPr>
          <p:nvPr>
            <p:ph sz="half" idx="1"/>
          </p:nvPr>
        </p:nvSpPr>
        <p:spPr>
          <a:xfrm>
            <a:off x="1217614" y="1652191"/>
            <a:ext cx="8381997" cy="923330"/>
          </a:xfrm>
          <a:prstGeom prst="rect">
            <a:avLst/>
          </a:prstGeom>
          <a:noFill/>
        </p:spPr>
        <p:txBody>
          <a:bodyPr wrap="square">
            <a:spAutoFit/>
          </a:bodyPr>
          <a:lstStyle/>
          <a:p>
            <a:pPr marL="45720" indent="0" algn="just">
              <a:buNone/>
            </a:pPr>
            <a:r>
              <a:rPr lang="en-US" sz="2000" b="1" i="1" kern="0" dirty="0">
                <a:solidFill>
                  <a:schemeClr val="tx2"/>
                </a:solidFill>
              </a:rPr>
              <a:t>Monday:</a:t>
            </a:r>
            <a:r>
              <a:rPr lang="en-US" sz="2000" i="1" kern="0" dirty="0">
                <a:solidFill>
                  <a:schemeClr val="tx2"/>
                </a:solidFill>
              </a:rPr>
              <a:t> is a project management tool that tracks tasks, deadlines, and team workflows. It organizes data in customizable boards, with export options for analysis.</a:t>
            </a:r>
          </a:p>
        </p:txBody>
      </p:sp>
      <p:pic>
        <p:nvPicPr>
          <p:cNvPr id="7" name="Content Placeholder 6" descr="A screenshot of a computer&#10;&#10;Description automatically generated">
            <a:extLst>
              <a:ext uri="{FF2B5EF4-FFF2-40B4-BE49-F238E27FC236}">
                <a16:creationId xmlns:a16="http://schemas.microsoft.com/office/drawing/2014/main" id="{590A3FFC-D9E0-50E2-DC12-AF9CE0A40EB6}"/>
              </a:ext>
            </a:extLst>
          </p:cNvPr>
          <p:cNvPicPr>
            <a:picLocks noGrp="1" noChangeAspect="1"/>
          </p:cNvPicPr>
          <p:nvPr>
            <p:ph sz="half" idx="2"/>
          </p:nvPr>
        </p:nvPicPr>
        <p:blipFill>
          <a:blip r:embed="rId3"/>
          <a:stretch>
            <a:fillRect/>
          </a:stretch>
        </p:blipFill>
        <p:spPr>
          <a:xfrm>
            <a:off x="1242696" y="2741720"/>
            <a:ext cx="8500627" cy="3313916"/>
          </a:xfrm>
        </p:spPr>
      </p:pic>
    </p:spTree>
    <p:extLst>
      <p:ext uri="{BB962C8B-B14F-4D97-AF65-F5344CB8AC3E}">
        <p14:creationId xmlns:p14="http://schemas.microsoft.com/office/powerpoint/2010/main" val="271169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Proposed</a:t>
            </a:r>
            <a:r>
              <a:rPr lang="en-US" sz="1800" b="0" i="0" u="none" strike="noStrike" dirty="0">
                <a:solidFill>
                  <a:srgbClr val="000000"/>
                </a:solidFill>
                <a:effectLst/>
                <a:latin typeface="Arial" panose="020B0604020202020204" pitchFamily="34" charset="0"/>
              </a:rPr>
              <a:t> </a:t>
            </a:r>
            <a:r>
              <a:rPr lang="en-US" dirty="0"/>
              <a:t>methodology</a:t>
            </a:r>
          </a:p>
        </p:txBody>
      </p:sp>
      <p:graphicFrame>
        <p:nvGraphicFramePr>
          <p:cNvPr id="2" name="Content Placeholder 1">
            <a:extLst>
              <a:ext uri="{FF2B5EF4-FFF2-40B4-BE49-F238E27FC236}">
                <a16:creationId xmlns:a16="http://schemas.microsoft.com/office/drawing/2014/main" id="{77BF3522-B9C5-0746-AF02-C1DCB323F209}"/>
              </a:ext>
            </a:extLst>
          </p:cNvPr>
          <p:cNvGraphicFramePr>
            <a:graphicFrameLocks noGrp="1"/>
          </p:cNvGraphicFramePr>
          <p:nvPr>
            <p:ph sz="half" idx="2"/>
            <p:extLst>
              <p:ext uri="{D42A27DB-BD31-4B8C-83A1-F6EECF244321}">
                <p14:modId xmlns:p14="http://schemas.microsoft.com/office/powerpoint/2010/main" val="2531005984"/>
              </p:ext>
            </p:extLst>
          </p:nvPr>
        </p:nvGraphicFramePr>
        <p:xfrm>
          <a:off x="760412" y="1828800"/>
          <a:ext cx="106680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6629399" cy="838200"/>
          </a:xfrm>
        </p:spPr>
        <p:txBody>
          <a:bodyPr/>
          <a:lstStyle/>
          <a:p>
            <a:r>
              <a:rPr lang="en-US" sz="4000" b="0" i="0" u="none" strike="noStrike" dirty="0">
                <a:solidFill>
                  <a:srgbClr val="000000"/>
                </a:solidFill>
                <a:effectLst/>
                <a:latin typeface="Arial" panose="020B0604020202020204" pitchFamily="34" charset="0"/>
              </a:rPr>
              <a:t>Project Timeline</a:t>
            </a:r>
            <a:endParaRPr lang="en-US" dirty="0"/>
          </a:p>
        </p:txBody>
      </p:sp>
      <p:graphicFrame>
        <p:nvGraphicFramePr>
          <p:cNvPr id="3" name="Content Placeholder 2">
            <a:extLst>
              <a:ext uri="{FF2B5EF4-FFF2-40B4-BE49-F238E27FC236}">
                <a16:creationId xmlns:a16="http://schemas.microsoft.com/office/drawing/2014/main" id="{E2DA20B1-1140-896D-B936-576D9FFA100F}"/>
              </a:ext>
            </a:extLst>
          </p:cNvPr>
          <p:cNvGraphicFramePr>
            <a:graphicFrameLocks noGrp="1"/>
          </p:cNvGraphicFramePr>
          <p:nvPr>
            <p:ph idx="1"/>
          </p:nvPr>
        </p:nvGraphicFramePr>
        <p:xfrm>
          <a:off x="1979612" y="1828800"/>
          <a:ext cx="9525002"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910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8000">
              <a:schemeClr val="bg1"/>
            </a:gs>
            <a:gs pos="28000">
              <a:schemeClr val="bg1"/>
            </a:gs>
            <a:gs pos="10000">
              <a:schemeClr val="bg1">
                <a:lumMod val="95000"/>
              </a:schemeClr>
            </a:gs>
            <a:gs pos="100000">
              <a:schemeClr val="bg1">
                <a:lumMod val="85000"/>
              </a:schemeClr>
            </a:gs>
          </a:gsLst>
          <a:path path="circle">
            <a:fillToRect l="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0412" y="501047"/>
            <a:ext cx="6629399" cy="838200"/>
          </a:xfrm>
        </p:spPr>
        <p:txBody>
          <a:bodyPr/>
          <a:lstStyle/>
          <a:p>
            <a:r>
              <a:rPr lang="en-US" sz="4000" b="0" i="0" u="none" strike="noStrike" dirty="0">
                <a:solidFill>
                  <a:srgbClr val="000000"/>
                </a:solidFill>
                <a:effectLst/>
                <a:latin typeface="Arial" panose="020B0604020202020204" pitchFamily="34" charset="0"/>
              </a:rPr>
              <a:t>MONDAY Data</a:t>
            </a:r>
            <a:endParaRPr lang="en-US" dirty="0"/>
          </a:p>
        </p:txBody>
      </p:sp>
      <p:pic>
        <p:nvPicPr>
          <p:cNvPr id="1026" name="Picture 2" descr="No description has been provided for this image">
            <a:extLst>
              <a:ext uri="{FF2B5EF4-FFF2-40B4-BE49-F238E27FC236}">
                <a16:creationId xmlns:a16="http://schemas.microsoft.com/office/drawing/2014/main" id="{B61437F5-5F75-0456-E55D-F966BA91316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0012" y="1524000"/>
            <a:ext cx="4419600" cy="355750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C282DE8-E8C3-515E-B77B-2E5094B95D91}"/>
              </a:ext>
            </a:extLst>
          </p:cNvPr>
          <p:cNvSpPr txBox="1">
            <a:spLocks/>
          </p:cNvSpPr>
          <p:nvPr/>
        </p:nvSpPr>
        <p:spPr>
          <a:xfrm>
            <a:off x="1263545" y="5257800"/>
            <a:ext cx="9852234" cy="133948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a:lstStyle>
          <a:p>
            <a:pPr marL="45720" indent="0">
              <a:buFont typeface="Arial" pitchFamily="34" charset="0"/>
              <a:buNone/>
            </a:pPr>
            <a:r>
              <a:rPr lang="en-US" sz="1200" b="1" dirty="0"/>
              <a:t>Add Work Start Date and Work End Date Columns:  These will record when work on each unit begins and finishes.</a:t>
            </a:r>
            <a:r>
              <a:rPr lang="en-US" sz="1200" dirty="0"/>
              <a:t>  </a:t>
            </a:r>
          </a:p>
          <a:p>
            <a:pPr marL="45720" indent="0">
              <a:buFont typeface="Arial" pitchFamily="34" charset="0"/>
              <a:buNone/>
            </a:pPr>
            <a:r>
              <a:rPr lang="en-US" sz="1200" u="sng" dirty="0"/>
              <a:t>Trace Efficiency: </a:t>
            </a:r>
            <a:r>
              <a:rPr lang="en-US" sz="1200" dirty="0"/>
              <a:t>Measure the actual time spent on upfitting and validate claims of faster turnaround compared to competitors.  </a:t>
            </a:r>
          </a:p>
          <a:p>
            <a:pPr marL="45720" indent="0">
              <a:buFont typeface="Arial" pitchFamily="34" charset="0"/>
              <a:buNone/>
            </a:pPr>
            <a:r>
              <a:rPr lang="en-US" sz="1200" u="sng" dirty="0"/>
              <a:t>Client Solutions: </a:t>
            </a:r>
            <a:r>
              <a:rPr lang="en-US" sz="1200" dirty="0"/>
              <a:t>Identify delays unrelated to work (e.g., awaiting client instructions) and propose tailored solutions.  </a:t>
            </a:r>
          </a:p>
        </p:txBody>
      </p:sp>
      <p:pic>
        <p:nvPicPr>
          <p:cNvPr id="9" name="Picture 8" descr="A screenshot of a computer&#10;&#10;Description automatically generated">
            <a:extLst>
              <a:ext uri="{FF2B5EF4-FFF2-40B4-BE49-F238E27FC236}">
                <a16:creationId xmlns:a16="http://schemas.microsoft.com/office/drawing/2014/main" id="{29DA4F4C-CF3D-A027-9D55-C5BB5987E349}"/>
              </a:ext>
            </a:extLst>
          </p:cNvPr>
          <p:cNvPicPr>
            <a:picLocks noChangeAspect="1"/>
          </p:cNvPicPr>
          <p:nvPr/>
        </p:nvPicPr>
        <p:blipFill>
          <a:blip r:embed="rId4"/>
          <a:stretch>
            <a:fillRect/>
          </a:stretch>
        </p:blipFill>
        <p:spPr>
          <a:xfrm>
            <a:off x="6226175" y="1427394"/>
            <a:ext cx="3830638" cy="3654111"/>
          </a:xfrm>
          <a:prstGeom prst="rect">
            <a:avLst/>
          </a:prstGeom>
        </p:spPr>
      </p:pic>
    </p:spTree>
    <p:extLst>
      <p:ext uri="{BB962C8B-B14F-4D97-AF65-F5344CB8AC3E}">
        <p14:creationId xmlns:p14="http://schemas.microsoft.com/office/powerpoint/2010/main" val="2913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 description has been provided for this image">
            <a:extLst>
              <a:ext uri="{FF2B5EF4-FFF2-40B4-BE49-F238E27FC236}">
                <a16:creationId xmlns:a16="http://schemas.microsoft.com/office/drawing/2014/main" id="{ECE76459-8973-D7C4-3A26-AB011F9AB14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60412" y="1838325"/>
            <a:ext cx="4819649" cy="423881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BB1BD09-AF5B-5006-700C-D3B680B40261}"/>
              </a:ext>
            </a:extLst>
          </p:cNvPr>
          <p:cNvSpPr>
            <a:spLocks noGrp="1"/>
          </p:cNvSpPr>
          <p:nvPr>
            <p:ph type="title"/>
          </p:nvPr>
        </p:nvSpPr>
        <p:spPr>
          <a:xfrm>
            <a:off x="2779712" y="457200"/>
            <a:ext cx="6629399" cy="838200"/>
          </a:xfrm>
        </p:spPr>
        <p:txBody>
          <a:bodyPr/>
          <a:lstStyle/>
          <a:p>
            <a:r>
              <a:rPr lang="en-US" sz="4000" b="0" i="0" u="none" strike="noStrike" dirty="0">
                <a:solidFill>
                  <a:srgbClr val="000000"/>
                </a:solidFill>
                <a:effectLst/>
                <a:latin typeface="Arial" panose="020B0604020202020204" pitchFamily="34" charset="0"/>
              </a:rPr>
              <a:t>Total units per month</a:t>
            </a:r>
            <a:endParaRPr lang="en-US" dirty="0"/>
          </a:p>
        </p:txBody>
      </p:sp>
      <p:pic>
        <p:nvPicPr>
          <p:cNvPr id="2052" name="Picture 4" descr="No description has been provided for this image">
            <a:extLst>
              <a:ext uri="{FF2B5EF4-FFF2-40B4-BE49-F238E27FC236}">
                <a16:creationId xmlns:a16="http://schemas.microsoft.com/office/drawing/2014/main" id="{4A4EE686-AAB1-D499-A8F9-D9F29ED98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49" y="1838325"/>
            <a:ext cx="4819649" cy="42338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852291-3BF1-0BDE-6A6B-25D7CB53E69B}"/>
              </a:ext>
            </a:extLst>
          </p:cNvPr>
          <p:cNvSpPr txBox="1"/>
          <p:nvPr/>
        </p:nvSpPr>
        <p:spPr>
          <a:xfrm>
            <a:off x="2369375" y="1413593"/>
            <a:ext cx="1601721" cy="424732"/>
          </a:xfrm>
          <a:prstGeom prst="rect">
            <a:avLst/>
          </a:prstGeom>
          <a:noFill/>
        </p:spPr>
        <p:txBody>
          <a:bodyPr wrap="none" rtlCol="0">
            <a:spAutoFit/>
          </a:bodyPr>
          <a:lstStyle/>
          <a:p>
            <a:pPr>
              <a:lnSpc>
                <a:spcPct val="90000"/>
              </a:lnSpc>
            </a:pPr>
            <a:r>
              <a:rPr lang="en-US" sz="2400" dirty="0"/>
              <a:t>MONDAY</a:t>
            </a:r>
          </a:p>
        </p:txBody>
      </p:sp>
      <p:sp>
        <p:nvSpPr>
          <p:cNvPr id="13" name="TextBox 12">
            <a:extLst>
              <a:ext uri="{FF2B5EF4-FFF2-40B4-BE49-F238E27FC236}">
                <a16:creationId xmlns:a16="http://schemas.microsoft.com/office/drawing/2014/main" id="{A52AC6B7-8B1E-029E-B3CE-1085C7A2D097}"/>
              </a:ext>
            </a:extLst>
          </p:cNvPr>
          <p:cNvSpPr txBox="1"/>
          <p:nvPr/>
        </p:nvSpPr>
        <p:spPr>
          <a:xfrm>
            <a:off x="7177274" y="1413593"/>
            <a:ext cx="2390398" cy="424732"/>
          </a:xfrm>
          <a:prstGeom prst="rect">
            <a:avLst/>
          </a:prstGeom>
          <a:noFill/>
        </p:spPr>
        <p:txBody>
          <a:bodyPr wrap="none" rtlCol="0">
            <a:spAutoFit/>
          </a:bodyPr>
          <a:lstStyle/>
          <a:p>
            <a:pPr>
              <a:lnSpc>
                <a:spcPct val="90000"/>
              </a:lnSpc>
            </a:pPr>
            <a:r>
              <a:rPr lang="en-US" sz="2400" dirty="0"/>
              <a:t>SHOP MONKEY</a:t>
            </a:r>
          </a:p>
        </p:txBody>
      </p:sp>
    </p:spTree>
    <p:extLst>
      <p:ext uri="{BB962C8B-B14F-4D97-AF65-F5344CB8AC3E}">
        <p14:creationId xmlns:p14="http://schemas.microsoft.com/office/powerpoint/2010/main" val="29256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C919-6F55-E3E8-6EDC-BAEC86627A8A}"/>
              </a:ext>
            </a:extLst>
          </p:cNvPr>
          <p:cNvSpPr>
            <a:spLocks noGrp="1"/>
          </p:cNvSpPr>
          <p:nvPr>
            <p:ph type="title"/>
          </p:nvPr>
        </p:nvSpPr>
        <p:spPr/>
        <p:txBody>
          <a:bodyPr/>
          <a:lstStyle/>
          <a:p>
            <a:r>
              <a:rPr lang="en-US" sz="4000" b="1" dirty="0"/>
              <a:t>Heatmap Analysis Highlights</a:t>
            </a:r>
            <a:br>
              <a:rPr lang="en-US" sz="4000" dirty="0"/>
            </a:br>
            <a:endParaRPr lang="en-US" dirty="0"/>
          </a:p>
        </p:txBody>
      </p:sp>
      <p:sp>
        <p:nvSpPr>
          <p:cNvPr id="4" name="Content Placeholder 3">
            <a:extLst>
              <a:ext uri="{FF2B5EF4-FFF2-40B4-BE49-F238E27FC236}">
                <a16:creationId xmlns:a16="http://schemas.microsoft.com/office/drawing/2014/main" id="{48285B4A-6C6D-F5B7-C6C7-505E61341C05}"/>
              </a:ext>
            </a:extLst>
          </p:cNvPr>
          <p:cNvSpPr>
            <a:spLocks noGrp="1"/>
          </p:cNvSpPr>
          <p:nvPr>
            <p:ph sz="half" idx="2"/>
          </p:nvPr>
        </p:nvSpPr>
        <p:spPr>
          <a:xfrm>
            <a:off x="6262479" y="1600200"/>
            <a:ext cx="4708734" cy="4572000"/>
          </a:xfrm>
        </p:spPr>
        <p:txBody>
          <a:bodyPr>
            <a:noAutofit/>
          </a:bodyPr>
          <a:lstStyle/>
          <a:p>
            <a:pPr>
              <a:lnSpc>
                <a:spcPct val="120000"/>
              </a:lnSpc>
            </a:pPr>
            <a:r>
              <a:rPr lang="en-US" sz="1200" b="1" dirty="0"/>
              <a:t>Days at the Shop vs. Amount Charged:</a:t>
            </a:r>
            <a:endParaRPr lang="en-US" sz="1200" dirty="0"/>
          </a:p>
          <a:p>
            <a:pPr>
              <a:lnSpc>
                <a:spcPct val="120000"/>
              </a:lnSpc>
              <a:buFont typeface="Arial" panose="020B0604020202020204" pitchFamily="34" charset="0"/>
              <a:buChar char="•"/>
            </a:pPr>
            <a:r>
              <a:rPr lang="en-US" sz="1200" b="1" dirty="0"/>
              <a:t>Correlation:</a:t>
            </a:r>
            <a:r>
              <a:rPr lang="en-US" sz="1200" dirty="0"/>
              <a:t> Strong positive correlation (0.72).</a:t>
            </a:r>
          </a:p>
          <a:p>
            <a:pPr>
              <a:lnSpc>
                <a:spcPct val="120000"/>
              </a:lnSpc>
              <a:buFont typeface="Arial" panose="020B0604020202020204" pitchFamily="34" charset="0"/>
              <a:buChar char="•"/>
            </a:pPr>
            <a:r>
              <a:rPr lang="en-US" sz="1200" b="1" dirty="0"/>
              <a:t>Insight:</a:t>
            </a:r>
            <a:r>
              <a:rPr lang="en-US" sz="1200" dirty="0"/>
              <a:t> Longer shop stays often align with higher charges but are influenced by parts, labor, and delays from customers (e.g., lacking delivery location).</a:t>
            </a:r>
          </a:p>
          <a:p>
            <a:pPr>
              <a:lnSpc>
                <a:spcPct val="120000"/>
              </a:lnSpc>
              <a:buFont typeface="Arial" panose="020B0604020202020204" pitchFamily="34" charset="0"/>
              <a:buChar char="•"/>
            </a:pPr>
            <a:r>
              <a:rPr lang="en-US" sz="1200" b="1" dirty="0"/>
              <a:t>Conclusion:</a:t>
            </a:r>
            <a:r>
              <a:rPr lang="en-US" sz="1200" dirty="0"/>
              <a:t> Longer durations may reflect more extensive work, not necessarily higher charges due to time alone.</a:t>
            </a:r>
          </a:p>
          <a:p>
            <a:pPr marL="45720" indent="0">
              <a:lnSpc>
                <a:spcPct val="120000"/>
              </a:lnSpc>
              <a:buNone/>
            </a:pPr>
            <a:r>
              <a:rPr lang="en-US" sz="1200" b="1" dirty="0"/>
              <a:t>Type of Work vs. Amount Charged:</a:t>
            </a:r>
            <a:endParaRPr lang="en-US" sz="1200" dirty="0"/>
          </a:p>
          <a:p>
            <a:pPr>
              <a:lnSpc>
                <a:spcPct val="120000"/>
              </a:lnSpc>
              <a:buFont typeface="Arial" panose="020B0604020202020204" pitchFamily="34" charset="0"/>
              <a:buChar char="•"/>
            </a:pPr>
            <a:r>
              <a:rPr lang="en-US" sz="1200" b="1" dirty="0"/>
              <a:t>Correlation:</a:t>
            </a:r>
            <a:r>
              <a:rPr lang="en-US" sz="1200" dirty="0"/>
              <a:t> Moderate positive correlation (0.75).</a:t>
            </a:r>
          </a:p>
          <a:p>
            <a:pPr>
              <a:lnSpc>
                <a:spcPct val="120000"/>
              </a:lnSpc>
              <a:buFont typeface="Arial" panose="020B0604020202020204" pitchFamily="34" charset="0"/>
              <a:buChar char="•"/>
            </a:pPr>
            <a:r>
              <a:rPr lang="en-US" sz="1200" b="1" dirty="0"/>
              <a:t>Insight:</a:t>
            </a:r>
            <a:r>
              <a:rPr lang="en-US" sz="1200" dirty="0"/>
              <a:t> Certain types of work are linked to higher charges, likely due to complexity or resource needs.</a:t>
            </a:r>
          </a:p>
          <a:p>
            <a:pPr>
              <a:lnSpc>
                <a:spcPct val="120000"/>
              </a:lnSpc>
              <a:buFont typeface="Arial" panose="020B0604020202020204" pitchFamily="34" charset="0"/>
              <a:buChar char="•"/>
            </a:pPr>
            <a:r>
              <a:rPr lang="en-US" sz="1200" b="1" dirty="0"/>
              <a:t>Next Steps:</a:t>
            </a:r>
            <a:r>
              <a:rPr lang="en-US" sz="1200" dirty="0"/>
              <a:t> Analyze average charges per type using numeric labels and visualize with boxplots or bar charts to refine pricing strategies.</a:t>
            </a:r>
          </a:p>
          <a:p>
            <a:pPr>
              <a:lnSpc>
                <a:spcPct val="120000"/>
              </a:lnSpc>
            </a:pPr>
            <a:endParaRPr lang="en-US" sz="1200" dirty="0"/>
          </a:p>
        </p:txBody>
      </p:sp>
      <p:pic>
        <p:nvPicPr>
          <p:cNvPr id="3074" name="Picture 2" descr="No description has been provided for this image">
            <a:extLst>
              <a:ext uri="{FF2B5EF4-FFF2-40B4-BE49-F238E27FC236}">
                <a16:creationId xmlns:a16="http://schemas.microsoft.com/office/drawing/2014/main" id="{D1C0060A-88BD-EFFC-10CB-36A26475217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233488" y="1985329"/>
            <a:ext cx="4708525" cy="40303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3E951430-6046-CCD6-1E7B-60860696E478}"/>
                  </a:ext>
                </a:extLst>
              </p14:cNvPr>
              <p14:cNvContentPartPr/>
              <p14:nvPr/>
            </p14:nvContentPartPr>
            <p14:xfrm>
              <a:off x="4226400" y="4166700"/>
              <a:ext cx="320040" cy="202680"/>
            </p14:xfrm>
          </p:contentPart>
        </mc:Choice>
        <mc:Fallback xmlns="">
          <p:pic>
            <p:nvPicPr>
              <p:cNvPr id="18" name="Ink 17">
                <a:extLst>
                  <a:ext uri="{FF2B5EF4-FFF2-40B4-BE49-F238E27FC236}">
                    <a16:creationId xmlns:a16="http://schemas.microsoft.com/office/drawing/2014/main" id="{3E951430-6046-CCD6-1E7B-60860696E478}"/>
                  </a:ext>
                </a:extLst>
              </p:cNvPr>
              <p:cNvPicPr/>
              <p:nvPr/>
            </p:nvPicPr>
            <p:blipFill>
              <a:blip r:embed="rId5"/>
              <a:stretch>
                <a:fillRect/>
              </a:stretch>
            </p:blipFill>
            <p:spPr>
              <a:xfrm>
                <a:off x="4220280" y="4160580"/>
                <a:ext cx="3322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610B7F2B-B641-3A61-BAF5-47A451D52BE2}"/>
                  </a:ext>
                </a:extLst>
              </p14:cNvPr>
              <p14:cNvContentPartPr/>
              <p14:nvPr/>
            </p14:nvContentPartPr>
            <p14:xfrm>
              <a:off x="2114280" y="4394940"/>
              <a:ext cx="386280" cy="11160"/>
            </p14:xfrm>
          </p:contentPart>
        </mc:Choice>
        <mc:Fallback xmlns="">
          <p:pic>
            <p:nvPicPr>
              <p:cNvPr id="19" name="Ink 18">
                <a:extLst>
                  <a:ext uri="{FF2B5EF4-FFF2-40B4-BE49-F238E27FC236}">
                    <a16:creationId xmlns:a16="http://schemas.microsoft.com/office/drawing/2014/main" id="{610B7F2B-B641-3A61-BAF5-47A451D52BE2}"/>
                  </a:ext>
                </a:extLst>
              </p:cNvPr>
              <p:cNvPicPr/>
              <p:nvPr/>
            </p:nvPicPr>
            <p:blipFill>
              <a:blip r:embed="rId7"/>
              <a:stretch>
                <a:fillRect/>
              </a:stretch>
            </p:blipFill>
            <p:spPr>
              <a:xfrm>
                <a:off x="2108160" y="4388820"/>
                <a:ext cx="3985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473049ED-9A9F-D2A6-6BB9-8B66417DE757}"/>
                  </a:ext>
                </a:extLst>
              </p14:cNvPr>
              <p14:cNvContentPartPr/>
              <p14:nvPr/>
            </p14:nvContentPartPr>
            <p14:xfrm>
              <a:off x="4492800" y="4755660"/>
              <a:ext cx="32400" cy="817920"/>
            </p14:xfrm>
          </p:contentPart>
        </mc:Choice>
        <mc:Fallback xmlns="">
          <p:pic>
            <p:nvPicPr>
              <p:cNvPr id="20" name="Ink 19">
                <a:extLst>
                  <a:ext uri="{FF2B5EF4-FFF2-40B4-BE49-F238E27FC236}">
                    <a16:creationId xmlns:a16="http://schemas.microsoft.com/office/drawing/2014/main" id="{473049ED-9A9F-D2A6-6BB9-8B66417DE757}"/>
                  </a:ext>
                </a:extLst>
              </p:cNvPr>
              <p:cNvPicPr/>
              <p:nvPr/>
            </p:nvPicPr>
            <p:blipFill>
              <a:blip r:embed="rId9"/>
              <a:stretch>
                <a:fillRect/>
              </a:stretch>
            </p:blipFill>
            <p:spPr>
              <a:xfrm>
                <a:off x="4486680" y="4749540"/>
                <a:ext cx="44640" cy="83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812CB3B2-CEB5-DA89-4AD2-55B4CE762D8C}"/>
                  </a:ext>
                </a:extLst>
              </p14:cNvPr>
              <p14:cNvContentPartPr/>
              <p14:nvPr/>
            </p14:nvContentPartPr>
            <p14:xfrm>
              <a:off x="2808720" y="4740180"/>
              <a:ext cx="10440" cy="284400"/>
            </p14:xfrm>
          </p:contentPart>
        </mc:Choice>
        <mc:Fallback xmlns="">
          <p:pic>
            <p:nvPicPr>
              <p:cNvPr id="21" name="Ink 20">
                <a:extLst>
                  <a:ext uri="{FF2B5EF4-FFF2-40B4-BE49-F238E27FC236}">
                    <a16:creationId xmlns:a16="http://schemas.microsoft.com/office/drawing/2014/main" id="{812CB3B2-CEB5-DA89-4AD2-55B4CE762D8C}"/>
                  </a:ext>
                </a:extLst>
              </p:cNvPr>
              <p:cNvPicPr/>
              <p:nvPr/>
            </p:nvPicPr>
            <p:blipFill>
              <a:blip r:embed="rId11"/>
              <a:stretch>
                <a:fillRect/>
              </a:stretch>
            </p:blipFill>
            <p:spPr>
              <a:xfrm>
                <a:off x="2802600" y="4734060"/>
                <a:ext cx="226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72FD7A02-BDD8-8B8A-B0B4-2CF8596CD9AB}"/>
                  </a:ext>
                </a:extLst>
              </p14:cNvPr>
              <p14:cNvContentPartPr/>
              <p14:nvPr/>
            </p14:nvContentPartPr>
            <p14:xfrm>
              <a:off x="2576880" y="4172820"/>
              <a:ext cx="306720" cy="222480"/>
            </p14:xfrm>
          </p:contentPart>
        </mc:Choice>
        <mc:Fallback xmlns="">
          <p:pic>
            <p:nvPicPr>
              <p:cNvPr id="22" name="Ink 21">
                <a:extLst>
                  <a:ext uri="{FF2B5EF4-FFF2-40B4-BE49-F238E27FC236}">
                    <a16:creationId xmlns:a16="http://schemas.microsoft.com/office/drawing/2014/main" id="{72FD7A02-BDD8-8B8A-B0B4-2CF8596CD9AB}"/>
                  </a:ext>
                </a:extLst>
              </p:cNvPr>
              <p:cNvPicPr/>
              <p:nvPr/>
            </p:nvPicPr>
            <p:blipFill>
              <a:blip r:embed="rId13"/>
              <a:stretch>
                <a:fillRect/>
              </a:stretch>
            </p:blipFill>
            <p:spPr>
              <a:xfrm>
                <a:off x="2570760" y="4166700"/>
                <a:ext cx="318960" cy="234720"/>
              </a:xfrm>
              <a:prstGeom prst="rect">
                <a:avLst/>
              </a:prstGeom>
            </p:spPr>
          </p:pic>
        </mc:Fallback>
      </mc:AlternateContent>
    </p:spTree>
    <p:extLst>
      <p:ext uri="{BB962C8B-B14F-4D97-AF65-F5344CB8AC3E}">
        <p14:creationId xmlns:p14="http://schemas.microsoft.com/office/powerpoint/2010/main" val="43309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2BFD-BAB1-05FC-5DCC-0ED82808CD5F}"/>
              </a:ext>
            </a:extLst>
          </p:cNvPr>
          <p:cNvSpPr>
            <a:spLocks noGrp="1"/>
          </p:cNvSpPr>
          <p:nvPr>
            <p:ph type="title"/>
          </p:nvPr>
        </p:nvSpPr>
        <p:spPr>
          <a:xfrm>
            <a:off x="1217614" y="274638"/>
            <a:ext cx="9753600" cy="944562"/>
          </a:xfrm>
        </p:spPr>
        <p:txBody>
          <a:bodyPr/>
          <a:lstStyle/>
          <a:p>
            <a:r>
              <a:rPr lang="en-US" sz="4000" dirty="0"/>
              <a:t>average charges per type</a:t>
            </a:r>
            <a:endParaRPr lang="en-US" dirty="0"/>
          </a:p>
        </p:txBody>
      </p:sp>
      <p:sp>
        <p:nvSpPr>
          <p:cNvPr id="4" name="Content Placeholder 3">
            <a:extLst>
              <a:ext uri="{FF2B5EF4-FFF2-40B4-BE49-F238E27FC236}">
                <a16:creationId xmlns:a16="http://schemas.microsoft.com/office/drawing/2014/main" id="{60119BD6-AD20-144B-8936-E93D34A37501}"/>
              </a:ext>
            </a:extLst>
          </p:cNvPr>
          <p:cNvSpPr>
            <a:spLocks noGrp="1"/>
          </p:cNvSpPr>
          <p:nvPr>
            <p:ph sz="half" idx="2"/>
          </p:nvPr>
        </p:nvSpPr>
        <p:spPr>
          <a:xfrm>
            <a:off x="9675812" y="4876800"/>
            <a:ext cx="2354367" cy="1600200"/>
          </a:xfrm>
        </p:spPr>
        <p:txBody>
          <a:bodyPr>
            <a:normAutofit fontScale="62500" lnSpcReduction="20000"/>
          </a:bodyPr>
          <a:lstStyle/>
          <a:p>
            <a:pPr>
              <a:spcBef>
                <a:spcPts val="600"/>
              </a:spcBef>
            </a:pPr>
            <a:r>
              <a:rPr lang="en-US" dirty="0"/>
              <a:t>Type MSC 106 </a:t>
            </a:r>
          </a:p>
          <a:p>
            <a:pPr>
              <a:spcBef>
                <a:spcPts val="600"/>
              </a:spcBef>
            </a:pPr>
            <a:r>
              <a:rPr lang="en-US" dirty="0" err="1"/>
              <a:t>Ubody</a:t>
            </a:r>
            <a:r>
              <a:rPr lang="en-US" dirty="0"/>
              <a:t> 46 </a:t>
            </a:r>
          </a:p>
          <a:p>
            <a:pPr>
              <a:spcBef>
                <a:spcPts val="600"/>
              </a:spcBef>
            </a:pPr>
            <a:r>
              <a:rPr lang="en-US" dirty="0"/>
              <a:t>Maverick 3 </a:t>
            </a:r>
          </a:p>
          <a:p>
            <a:pPr>
              <a:spcBef>
                <a:spcPts val="600"/>
              </a:spcBef>
            </a:pPr>
            <a:r>
              <a:rPr lang="en-US" dirty="0"/>
              <a:t>Transit EV 3 </a:t>
            </a:r>
          </a:p>
          <a:p>
            <a:pPr>
              <a:spcBef>
                <a:spcPts val="600"/>
              </a:spcBef>
            </a:pPr>
            <a:r>
              <a:rPr lang="en-US" dirty="0"/>
              <a:t>MSC Stolen Unit 1 </a:t>
            </a:r>
          </a:p>
          <a:p>
            <a:pPr>
              <a:spcBef>
                <a:spcPts val="600"/>
              </a:spcBef>
            </a:pPr>
            <a:r>
              <a:rPr lang="en-US" dirty="0"/>
              <a:t>Electrical System 1</a:t>
            </a:r>
          </a:p>
        </p:txBody>
      </p:sp>
      <p:pic>
        <p:nvPicPr>
          <p:cNvPr id="4098" name="Picture 2" descr="No description has been provided for this image">
            <a:extLst>
              <a:ext uri="{FF2B5EF4-FFF2-40B4-BE49-F238E27FC236}">
                <a16:creationId xmlns:a16="http://schemas.microsoft.com/office/drawing/2014/main" id="{B9B77D3F-E9AB-FD9F-8570-4568504015C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56144" y="1287915"/>
            <a:ext cx="7076536"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3456EF-BE51-3C4C-BF86-27683D7625B5}"/>
              </a:ext>
            </a:extLst>
          </p:cNvPr>
          <p:cNvSpPr txBox="1"/>
          <p:nvPr/>
        </p:nvSpPr>
        <p:spPr>
          <a:xfrm>
            <a:off x="684212" y="4861830"/>
            <a:ext cx="9144000" cy="1477328"/>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system-ui"/>
              </a:rPr>
              <a:t> Electrical System </a:t>
            </a:r>
            <a:r>
              <a:rPr lang="en-US" i="0" dirty="0">
                <a:effectLst/>
                <a:latin typeface="system-ui"/>
              </a:rPr>
              <a:t>has the highest average charge: $37,647.</a:t>
            </a:r>
          </a:p>
          <a:p>
            <a:pPr algn="l">
              <a:buFont typeface="Arial" panose="020B0604020202020204" pitchFamily="34" charset="0"/>
              <a:buChar char="•"/>
            </a:pPr>
            <a:r>
              <a:rPr lang="en-US" b="1" i="0" dirty="0">
                <a:effectLst/>
                <a:latin typeface="system-ui"/>
              </a:rPr>
              <a:t> MSC</a:t>
            </a:r>
            <a:r>
              <a:rPr lang="en-US" i="0" dirty="0">
                <a:effectLst/>
                <a:latin typeface="system-ui"/>
              </a:rPr>
              <a:t> follows with an average of $17,859, reflecting a wide range of values given its large count.</a:t>
            </a:r>
          </a:p>
          <a:p>
            <a:pPr algn="l">
              <a:buFont typeface="Arial" panose="020B0604020202020204" pitchFamily="34" charset="0"/>
              <a:buChar char="•"/>
            </a:pPr>
            <a:r>
              <a:rPr lang="en-US" b="1" i="0" dirty="0">
                <a:effectLst/>
                <a:latin typeface="system-ui"/>
              </a:rPr>
              <a:t> </a:t>
            </a:r>
            <a:r>
              <a:rPr lang="en-US" b="1" i="0" dirty="0" err="1">
                <a:effectLst/>
                <a:latin typeface="system-ui"/>
              </a:rPr>
              <a:t>Ubody</a:t>
            </a:r>
            <a:r>
              <a:rPr lang="en-US" i="0" dirty="0">
                <a:effectLst/>
                <a:latin typeface="system-ui"/>
              </a:rPr>
              <a:t> averages at $15,419, showing slightly lower charges than MSC.</a:t>
            </a:r>
          </a:p>
          <a:p>
            <a:pPr algn="l">
              <a:buFont typeface="Arial" panose="020B0604020202020204" pitchFamily="34" charset="0"/>
              <a:buChar char="•"/>
            </a:pPr>
            <a:r>
              <a:rPr lang="en-US" b="1" i="0" dirty="0">
                <a:effectLst/>
                <a:latin typeface="system-ui"/>
              </a:rPr>
              <a:t> Transit EV </a:t>
            </a:r>
            <a:r>
              <a:rPr lang="en-US" i="0" dirty="0">
                <a:effectLst/>
                <a:latin typeface="system-ui"/>
              </a:rPr>
              <a:t>and Maverick are smaller categories with average charges of </a:t>
            </a:r>
            <a:r>
              <a:rPr lang="en-US" i="0" dirty="0">
                <a:effectLst/>
                <a:latin typeface="MJXc-TeX-main-R"/>
              </a:rPr>
              <a:t>11,536</a:t>
            </a:r>
            <a:r>
              <a:rPr lang="en-US" i="0" dirty="0">
                <a:effectLst/>
                <a:latin typeface="MJXc-TeX-math-I"/>
              </a:rPr>
              <a:t>and</a:t>
            </a:r>
            <a:r>
              <a:rPr lang="en-US" i="0" dirty="0">
                <a:effectLst/>
                <a:latin typeface="system-ui"/>
              </a:rPr>
              <a:t>11,536and10,027, respectively.</a:t>
            </a:r>
            <a:endParaRPr lang="en-US" dirty="0"/>
          </a:p>
        </p:txBody>
      </p:sp>
    </p:spTree>
    <p:extLst>
      <p:ext uri="{BB962C8B-B14F-4D97-AF65-F5344CB8AC3E}">
        <p14:creationId xmlns:p14="http://schemas.microsoft.com/office/powerpoint/2010/main" val="352040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0C829-7BE4-6B7E-F36E-94C6F41F4612}"/>
              </a:ext>
            </a:extLst>
          </p:cNvPr>
          <p:cNvSpPr>
            <a:spLocks noGrp="1"/>
          </p:cNvSpPr>
          <p:nvPr>
            <p:ph type="title"/>
          </p:nvPr>
        </p:nvSpPr>
        <p:spPr>
          <a:xfrm>
            <a:off x="1217614" y="274638"/>
            <a:ext cx="9753600" cy="944562"/>
          </a:xfrm>
        </p:spPr>
        <p:txBody>
          <a:bodyPr/>
          <a:lstStyle/>
          <a:p>
            <a:r>
              <a:rPr lang="en-US" dirty="0"/>
              <a:t>Shop monkey data</a:t>
            </a:r>
          </a:p>
        </p:txBody>
      </p:sp>
      <p:pic>
        <p:nvPicPr>
          <p:cNvPr id="6" name="Content Placeholder 5" descr="A screenshot of a computer&#10;&#10;Description automatically generated">
            <a:extLst>
              <a:ext uri="{FF2B5EF4-FFF2-40B4-BE49-F238E27FC236}">
                <a16:creationId xmlns:a16="http://schemas.microsoft.com/office/drawing/2014/main" id="{3973AE75-515C-8A79-F84B-EC7ACAD7A623}"/>
              </a:ext>
            </a:extLst>
          </p:cNvPr>
          <p:cNvPicPr>
            <a:picLocks noGrp="1" noChangeAspect="1"/>
          </p:cNvPicPr>
          <p:nvPr>
            <p:ph sz="half" idx="1"/>
          </p:nvPr>
        </p:nvPicPr>
        <p:blipFill>
          <a:blip r:embed="rId2"/>
          <a:stretch>
            <a:fillRect/>
          </a:stretch>
        </p:blipFill>
        <p:spPr>
          <a:xfrm>
            <a:off x="6094412" y="1295400"/>
            <a:ext cx="5410200" cy="5139254"/>
          </a:xfrm>
        </p:spPr>
      </p:pic>
      <p:pic>
        <p:nvPicPr>
          <p:cNvPr id="8" name="Picture 7" descr="A screenshot of a computer&#10;&#10;Description automatically generated">
            <a:extLst>
              <a:ext uri="{FF2B5EF4-FFF2-40B4-BE49-F238E27FC236}">
                <a16:creationId xmlns:a16="http://schemas.microsoft.com/office/drawing/2014/main" id="{912766CB-5DEE-BCD6-551F-25858A7802C3}"/>
              </a:ext>
            </a:extLst>
          </p:cNvPr>
          <p:cNvPicPr>
            <a:picLocks noChangeAspect="1"/>
          </p:cNvPicPr>
          <p:nvPr/>
        </p:nvPicPr>
        <p:blipFill>
          <a:blip r:embed="rId3"/>
          <a:stretch>
            <a:fillRect/>
          </a:stretch>
        </p:blipFill>
        <p:spPr>
          <a:xfrm>
            <a:off x="1598612" y="1447800"/>
            <a:ext cx="4114800" cy="4330700"/>
          </a:xfrm>
          <a:prstGeom prst="rect">
            <a:avLst/>
          </a:prstGeom>
        </p:spPr>
      </p:pic>
      <p:sp>
        <p:nvSpPr>
          <p:cNvPr id="10" name="TextBox 9">
            <a:extLst>
              <a:ext uri="{FF2B5EF4-FFF2-40B4-BE49-F238E27FC236}">
                <a16:creationId xmlns:a16="http://schemas.microsoft.com/office/drawing/2014/main" id="{CD897AB9-716D-7CAB-5ADC-CFE5CB1515B0}"/>
              </a:ext>
            </a:extLst>
          </p:cNvPr>
          <p:cNvSpPr txBox="1"/>
          <p:nvPr/>
        </p:nvSpPr>
        <p:spPr>
          <a:xfrm>
            <a:off x="2894806" y="5867220"/>
            <a:ext cx="1522412" cy="369332"/>
          </a:xfrm>
          <a:prstGeom prst="rect">
            <a:avLst/>
          </a:prstGeom>
          <a:noFill/>
        </p:spPr>
        <p:txBody>
          <a:bodyPr wrap="square">
            <a:spAutoFit/>
          </a:bodyPr>
          <a:lstStyle/>
          <a:p>
            <a:r>
              <a:rPr lang="en-US" dirty="0"/>
              <a:t>471 entries</a:t>
            </a:r>
          </a:p>
        </p:txBody>
      </p:sp>
    </p:spTree>
    <p:extLst>
      <p:ext uri="{BB962C8B-B14F-4D97-AF65-F5344CB8AC3E}">
        <p14:creationId xmlns:p14="http://schemas.microsoft.com/office/powerpoint/2010/main" val="254637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6348E-5AA2-4DA3-FE28-4C9EADFACD22}"/>
              </a:ext>
            </a:extLst>
          </p:cNvPr>
          <p:cNvSpPr>
            <a:spLocks noGrp="1"/>
          </p:cNvSpPr>
          <p:nvPr>
            <p:ph type="title"/>
          </p:nvPr>
        </p:nvSpPr>
        <p:spPr>
          <a:xfrm>
            <a:off x="1217614" y="274638"/>
            <a:ext cx="9753600" cy="1020762"/>
          </a:xfrm>
        </p:spPr>
        <p:txBody>
          <a:bodyPr/>
          <a:lstStyle/>
          <a:p>
            <a:r>
              <a:rPr lang="en-US" dirty="0"/>
              <a:t>MERGING BOTH DATABASES </a:t>
            </a:r>
          </a:p>
        </p:txBody>
      </p:sp>
      <p:sp>
        <p:nvSpPr>
          <p:cNvPr id="3" name="Content Placeholder 2">
            <a:extLst>
              <a:ext uri="{FF2B5EF4-FFF2-40B4-BE49-F238E27FC236}">
                <a16:creationId xmlns:a16="http://schemas.microsoft.com/office/drawing/2014/main" id="{0517D5CB-DB8B-B7D1-BEEE-3EEF5D06E7BC}"/>
              </a:ext>
            </a:extLst>
          </p:cNvPr>
          <p:cNvSpPr>
            <a:spLocks noGrp="1"/>
          </p:cNvSpPr>
          <p:nvPr>
            <p:ph sz="half" idx="1"/>
          </p:nvPr>
        </p:nvSpPr>
        <p:spPr>
          <a:xfrm>
            <a:off x="1196974" y="1524000"/>
            <a:ext cx="4708734" cy="4343400"/>
          </a:xfrm>
        </p:spPr>
        <p:txBody>
          <a:bodyPr/>
          <a:lstStyle/>
          <a:p>
            <a:pPr marL="45720" indent="0">
              <a:buNone/>
            </a:pPr>
            <a:r>
              <a:rPr lang="en-US" b="1" dirty="0"/>
              <a:t>CLEANING DATA</a:t>
            </a:r>
          </a:p>
          <a:p>
            <a:r>
              <a:rPr lang="en-US" sz="1800" dirty="0"/>
              <a:t>Combine the </a:t>
            </a:r>
            <a:r>
              <a:rPr lang="en-US" sz="1800" dirty="0" err="1"/>
              <a:t>Month_x</a:t>
            </a:r>
            <a:r>
              <a:rPr lang="en-US" sz="1800" dirty="0"/>
              <a:t> and </a:t>
            </a:r>
            <a:r>
              <a:rPr lang="en-US" sz="1800" dirty="0" err="1"/>
              <a:t>Month_y</a:t>
            </a:r>
            <a:r>
              <a:rPr lang="en-US" sz="1800" dirty="0"/>
              <a:t> into a single column called Month.</a:t>
            </a:r>
          </a:p>
          <a:p>
            <a:r>
              <a:rPr lang="en-US" sz="1800" dirty="0"/>
              <a:t>Combine 'Total' and 'Amount' into a single column 'Amount’ </a:t>
            </a:r>
          </a:p>
          <a:p>
            <a:r>
              <a:rPr lang="en-US" sz="1800" dirty="0"/>
              <a:t>Create the 'Cost' column</a:t>
            </a:r>
          </a:p>
        </p:txBody>
      </p:sp>
      <p:pic>
        <p:nvPicPr>
          <p:cNvPr id="8" name="Picture 7" descr="A computer screen shot of a code&#10;&#10;Description automatically generated">
            <a:extLst>
              <a:ext uri="{FF2B5EF4-FFF2-40B4-BE49-F238E27FC236}">
                <a16:creationId xmlns:a16="http://schemas.microsoft.com/office/drawing/2014/main" id="{BEF97219-C673-E35D-47E3-884820346574}"/>
              </a:ext>
            </a:extLst>
          </p:cNvPr>
          <p:cNvPicPr>
            <a:picLocks noChangeAspect="1"/>
          </p:cNvPicPr>
          <p:nvPr/>
        </p:nvPicPr>
        <p:blipFill>
          <a:blip r:embed="rId2"/>
          <a:stretch>
            <a:fillRect/>
          </a:stretch>
        </p:blipFill>
        <p:spPr>
          <a:xfrm>
            <a:off x="578285" y="3924825"/>
            <a:ext cx="6322551" cy="2675206"/>
          </a:xfrm>
          <a:prstGeom prst="rect">
            <a:avLst/>
          </a:prstGeom>
        </p:spPr>
      </p:pic>
      <p:sp>
        <p:nvSpPr>
          <p:cNvPr id="10" name="Content Placeholder 9">
            <a:extLst>
              <a:ext uri="{FF2B5EF4-FFF2-40B4-BE49-F238E27FC236}">
                <a16:creationId xmlns:a16="http://schemas.microsoft.com/office/drawing/2014/main" id="{3FFD7460-179F-7331-E6BD-3D62D5DAECE9}"/>
              </a:ext>
            </a:extLst>
          </p:cNvPr>
          <p:cNvSpPr>
            <a:spLocks noGrp="1"/>
          </p:cNvSpPr>
          <p:nvPr>
            <p:ph sz="half" idx="2"/>
          </p:nvPr>
        </p:nvSpPr>
        <p:spPr>
          <a:xfrm>
            <a:off x="6283118" y="1524000"/>
            <a:ext cx="3621294" cy="1203325"/>
          </a:xfrm>
        </p:spPr>
        <p:txBody>
          <a:bodyPr/>
          <a:lstStyle/>
          <a:p>
            <a:r>
              <a:rPr lang="en-US" sz="1800" dirty="0"/>
              <a:t>Replace missing values in the 'Type' column with 'Supplementals'</a:t>
            </a:r>
          </a:p>
        </p:txBody>
      </p:sp>
      <p:pic>
        <p:nvPicPr>
          <p:cNvPr id="12" name="Picture 11" descr="A screenshot of a computer&#10;&#10;Description automatically generated">
            <a:extLst>
              <a:ext uri="{FF2B5EF4-FFF2-40B4-BE49-F238E27FC236}">
                <a16:creationId xmlns:a16="http://schemas.microsoft.com/office/drawing/2014/main" id="{47AB5644-22BB-B30A-96CF-DBD40378EB46}"/>
              </a:ext>
            </a:extLst>
          </p:cNvPr>
          <p:cNvPicPr>
            <a:picLocks noChangeAspect="1"/>
          </p:cNvPicPr>
          <p:nvPr/>
        </p:nvPicPr>
        <p:blipFill>
          <a:blip r:embed="rId3"/>
          <a:stretch>
            <a:fillRect/>
          </a:stretch>
        </p:blipFill>
        <p:spPr>
          <a:xfrm>
            <a:off x="6997540" y="2976562"/>
            <a:ext cx="4408234" cy="3587750"/>
          </a:xfrm>
          <a:prstGeom prst="rect">
            <a:avLst/>
          </a:prstGeom>
        </p:spPr>
      </p:pic>
      <p:pic>
        <p:nvPicPr>
          <p:cNvPr id="14" name="Picture 13" descr="A screenshot of a computer code&#10;&#10;Description automatically generated">
            <a:extLst>
              <a:ext uri="{FF2B5EF4-FFF2-40B4-BE49-F238E27FC236}">
                <a16:creationId xmlns:a16="http://schemas.microsoft.com/office/drawing/2014/main" id="{FF46F678-4CDA-1A51-BA65-8A89FF03F36F}"/>
              </a:ext>
            </a:extLst>
          </p:cNvPr>
          <p:cNvPicPr>
            <a:picLocks noChangeAspect="1"/>
          </p:cNvPicPr>
          <p:nvPr/>
        </p:nvPicPr>
        <p:blipFill>
          <a:blip r:embed="rId4"/>
          <a:stretch>
            <a:fillRect/>
          </a:stretch>
        </p:blipFill>
        <p:spPr>
          <a:xfrm>
            <a:off x="9904412" y="1323975"/>
            <a:ext cx="1839173" cy="1403350"/>
          </a:xfrm>
          <a:prstGeom prst="rect">
            <a:avLst/>
          </a:prstGeom>
        </p:spPr>
      </p:pic>
    </p:spTree>
    <p:extLst>
      <p:ext uri="{BB962C8B-B14F-4D97-AF65-F5344CB8AC3E}">
        <p14:creationId xmlns:p14="http://schemas.microsoft.com/office/powerpoint/2010/main" val="386744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B1DE2-1D8F-CD8C-C87D-59FB6DC842B4}"/>
              </a:ext>
            </a:extLst>
          </p:cNvPr>
          <p:cNvSpPr>
            <a:spLocks noGrp="1"/>
          </p:cNvSpPr>
          <p:nvPr>
            <p:ph type="title"/>
          </p:nvPr>
        </p:nvSpPr>
        <p:spPr>
          <a:xfrm>
            <a:off x="1217614" y="381000"/>
            <a:ext cx="9753600" cy="1219200"/>
          </a:xfrm>
        </p:spPr>
        <p:txBody>
          <a:bodyPr>
            <a:normAutofit/>
          </a:bodyPr>
          <a:lstStyle/>
          <a:p>
            <a:r>
              <a:rPr lang="en-US" dirty="0"/>
              <a:t>Profitability analysis</a:t>
            </a:r>
          </a:p>
        </p:txBody>
      </p:sp>
      <p:sp>
        <p:nvSpPr>
          <p:cNvPr id="3" name="Content Placeholder 2">
            <a:extLst>
              <a:ext uri="{FF2B5EF4-FFF2-40B4-BE49-F238E27FC236}">
                <a16:creationId xmlns:a16="http://schemas.microsoft.com/office/drawing/2014/main" id="{4B1C4AF2-3291-411F-C8FE-E60E24E44520}"/>
              </a:ext>
            </a:extLst>
          </p:cNvPr>
          <p:cNvSpPr>
            <a:spLocks noGrp="1"/>
          </p:cNvSpPr>
          <p:nvPr>
            <p:ph sz="half" idx="1"/>
          </p:nvPr>
        </p:nvSpPr>
        <p:spPr>
          <a:xfrm>
            <a:off x="1233279" y="1828800"/>
            <a:ext cx="4708734" cy="1600200"/>
          </a:xfrm>
        </p:spPr>
        <p:txBody>
          <a:bodyPr>
            <a:normAutofit/>
          </a:bodyPr>
          <a:lstStyle/>
          <a:p>
            <a:pPr marL="45720" indent="0" algn="l">
              <a:buNone/>
            </a:pPr>
            <a:r>
              <a:rPr lang="en-US" b="1" i="0" dirty="0">
                <a:effectLst/>
                <a:latin typeface="system-ui"/>
              </a:rPr>
              <a:t>Step 1: Calculate Break-Even</a:t>
            </a:r>
            <a:endParaRPr lang="en-US" b="0" i="0" dirty="0">
              <a:effectLst/>
              <a:latin typeface="system-ui"/>
            </a:endParaRPr>
          </a:p>
          <a:p>
            <a:pPr marL="45720" indent="0" algn="l">
              <a:buNone/>
            </a:pPr>
            <a:r>
              <a:rPr lang="en-US" dirty="0">
                <a:latin typeface="system-ui"/>
              </a:rPr>
              <a:t>E</a:t>
            </a:r>
            <a:r>
              <a:rPr lang="en-US" b="0" i="0" dirty="0">
                <a:effectLst/>
                <a:latin typeface="system-ui"/>
              </a:rPr>
              <a:t>stablish how many units need to be Upfit to break even.</a:t>
            </a:r>
          </a:p>
          <a:p>
            <a:pPr marL="45720" indent="0">
              <a:buNone/>
            </a:pPr>
            <a:endParaRPr lang="en-US" dirty="0"/>
          </a:p>
        </p:txBody>
      </p:sp>
      <p:sp>
        <p:nvSpPr>
          <p:cNvPr id="4" name="Content Placeholder 3">
            <a:extLst>
              <a:ext uri="{FF2B5EF4-FFF2-40B4-BE49-F238E27FC236}">
                <a16:creationId xmlns:a16="http://schemas.microsoft.com/office/drawing/2014/main" id="{33BB4491-2154-180D-31DF-A231A504F2A5}"/>
              </a:ext>
            </a:extLst>
          </p:cNvPr>
          <p:cNvSpPr>
            <a:spLocks noGrp="1"/>
          </p:cNvSpPr>
          <p:nvPr>
            <p:ph sz="half" idx="2"/>
          </p:nvPr>
        </p:nvSpPr>
        <p:spPr>
          <a:xfrm>
            <a:off x="6262479" y="1838325"/>
            <a:ext cx="4708734" cy="1590675"/>
          </a:xfrm>
        </p:spPr>
        <p:txBody>
          <a:bodyPr>
            <a:normAutofit/>
          </a:bodyPr>
          <a:lstStyle/>
          <a:p>
            <a:pPr marL="45720" indent="0" algn="l">
              <a:buNone/>
            </a:pPr>
            <a:r>
              <a:rPr lang="en-US" b="1" i="0" dirty="0">
                <a:effectLst/>
                <a:latin typeface="system-ui"/>
              </a:rPr>
              <a:t>Step 2: Ratio Analysis</a:t>
            </a:r>
            <a:endParaRPr lang="en-US" b="0" i="0" dirty="0">
              <a:effectLst/>
              <a:latin typeface="system-ui"/>
            </a:endParaRPr>
          </a:p>
          <a:p>
            <a:pPr marL="45720" indent="0" algn="l">
              <a:buNone/>
            </a:pPr>
            <a:r>
              <a:rPr lang="en-US" dirty="0">
                <a:latin typeface="system-ui"/>
              </a:rPr>
              <a:t>Combines the use of margin ratios and returns ratios</a:t>
            </a:r>
            <a:r>
              <a:rPr lang="en-US" b="0" i="0" dirty="0">
                <a:solidFill>
                  <a:srgbClr val="001F37"/>
                </a:solidFill>
                <a:effectLst/>
                <a:latin typeface="Poppins" panose="020B0604020202020204" pitchFamily="34" charset="0"/>
              </a:rPr>
              <a:t>.</a:t>
            </a:r>
          </a:p>
          <a:p>
            <a:pPr algn="l"/>
            <a:endParaRPr lang="en-US" dirty="0">
              <a:solidFill>
                <a:srgbClr val="001F37"/>
              </a:solidFill>
              <a:latin typeface="Poppins" panose="020B0604020202020204" pitchFamily="34" charset="0"/>
            </a:endParaRPr>
          </a:p>
          <a:p>
            <a:pPr marL="45720" indent="0" algn="l">
              <a:buNone/>
            </a:pPr>
            <a:endParaRPr lang="en-US" b="0" i="0" dirty="0">
              <a:solidFill>
                <a:srgbClr val="001F37"/>
              </a:solidFill>
              <a:effectLst/>
              <a:latin typeface="Poppins" panose="020B0604020202020204" pitchFamily="34" charset="0"/>
            </a:endParaRPr>
          </a:p>
          <a:p>
            <a:pPr marL="45720" indent="0" algn="l">
              <a:buNone/>
            </a:pPr>
            <a:endParaRPr lang="en-US" dirty="0">
              <a:solidFill>
                <a:srgbClr val="001F37"/>
              </a:solidFill>
              <a:latin typeface="Poppins" panose="020B0604020202020204" pitchFamily="34" charset="0"/>
            </a:endParaRPr>
          </a:p>
          <a:p>
            <a:endParaRPr lang="en-US" dirty="0"/>
          </a:p>
        </p:txBody>
      </p:sp>
      <p:pic>
        <p:nvPicPr>
          <p:cNvPr id="6" name="Picture 5" descr="A screenshot of a math equation&#10;&#10;Description automatically generated">
            <a:extLst>
              <a:ext uri="{FF2B5EF4-FFF2-40B4-BE49-F238E27FC236}">
                <a16:creationId xmlns:a16="http://schemas.microsoft.com/office/drawing/2014/main" id="{77F96904-F612-9EB2-325F-2B8C3965A841}"/>
              </a:ext>
            </a:extLst>
          </p:cNvPr>
          <p:cNvPicPr>
            <a:picLocks noChangeAspect="1"/>
          </p:cNvPicPr>
          <p:nvPr/>
        </p:nvPicPr>
        <p:blipFill>
          <a:blip r:embed="rId2"/>
          <a:srcRect l="30887" b="50676"/>
          <a:stretch/>
        </p:blipFill>
        <p:spPr>
          <a:xfrm>
            <a:off x="1206499" y="3429000"/>
            <a:ext cx="4863316" cy="762000"/>
          </a:xfrm>
          <a:prstGeom prst="rect">
            <a:avLst/>
          </a:prstGeom>
        </p:spPr>
      </p:pic>
      <p:pic>
        <p:nvPicPr>
          <p:cNvPr id="7" name="Picture 6" descr="A screenshot of a math equation&#10;&#10;Description automatically generated">
            <a:extLst>
              <a:ext uri="{FF2B5EF4-FFF2-40B4-BE49-F238E27FC236}">
                <a16:creationId xmlns:a16="http://schemas.microsoft.com/office/drawing/2014/main" id="{D3E19651-941D-ADD7-1C14-99BCE2B9BA56}"/>
              </a:ext>
            </a:extLst>
          </p:cNvPr>
          <p:cNvPicPr>
            <a:picLocks noChangeAspect="1"/>
          </p:cNvPicPr>
          <p:nvPr/>
        </p:nvPicPr>
        <p:blipFill>
          <a:blip r:embed="rId2"/>
          <a:srcRect l="420" t="38511" r="21635" b="-2009"/>
          <a:stretch/>
        </p:blipFill>
        <p:spPr>
          <a:xfrm>
            <a:off x="1206499" y="4124198"/>
            <a:ext cx="4887913" cy="874222"/>
          </a:xfrm>
          <a:prstGeom prst="rect">
            <a:avLst/>
          </a:prstGeom>
        </p:spPr>
      </p:pic>
      <p:sp>
        <p:nvSpPr>
          <p:cNvPr id="8" name="TextBox 7">
            <a:extLst>
              <a:ext uri="{FF2B5EF4-FFF2-40B4-BE49-F238E27FC236}">
                <a16:creationId xmlns:a16="http://schemas.microsoft.com/office/drawing/2014/main" id="{8051074F-6957-EB6A-14E1-F48D1698CFFB}"/>
              </a:ext>
            </a:extLst>
          </p:cNvPr>
          <p:cNvSpPr txBox="1"/>
          <p:nvPr/>
        </p:nvSpPr>
        <p:spPr>
          <a:xfrm>
            <a:off x="2436812" y="6438900"/>
            <a:ext cx="8149623" cy="390107"/>
          </a:xfrm>
          <a:prstGeom prst="rect">
            <a:avLst/>
          </a:prstGeom>
          <a:noFill/>
        </p:spPr>
        <p:txBody>
          <a:bodyPr wrap="square" rtlCol="0">
            <a:spAutoFit/>
          </a:bodyPr>
          <a:lstStyle/>
          <a:p>
            <a:pPr>
              <a:lnSpc>
                <a:spcPct val="90000"/>
              </a:lnSpc>
            </a:pPr>
            <a:r>
              <a:rPr lang="en-US" sz="1100" b="0" i="0" dirty="0">
                <a:effectLst/>
                <a:latin typeface="system-ui"/>
              </a:rPr>
              <a:t>LINK: </a:t>
            </a:r>
            <a:r>
              <a:rPr lang="en-US" sz="1100" b="0" i="0" u="none" strike="noStrike" dirty="0">
                <a:effectLst/>
                <a:latin typeface="system-ui"/>
                <a:hlinkClick r:id="rId3"/>
              </a:rPr>
              <a:t>https://www.datarails.com/profitability-analysis-guide/</a:t>
            </a:r>
            <a:endParaRPr lang="en-US" sz="1100" b="0" i="0" dirty="0">
              <a:effectLst/>
              <a:latin typeface="system-ui"/>
            </a:endParaRPr>
          </a:p>
          <a:p>
            <a:pPr>
              <a:lnSpc>
                <a:spcPct val="90000"/>
              </a:lnSpc>
            </a:pPr>
            <a:endParaRPr lang="en-US" sz="1000" dirty="0"/>
          </a:p>
        </p:txBody>
      </p:sp>
      <p:pic>
        <p:nvPicPr>
          <p:cNvPr id="10" name="Picture 9" descr="A document with text on it&#10;&#10;Description automatically generated">
            <a:extLst>
              <a:ext uri="{FF2B5EF4-FFF2-40B4-BE49-F238E27FC236}">
                <a16:creationId xmlns:a16="http://schemas.microsoft.com/office/drawing/2014/main" id="{E3E006A5-0DC5-C556-5EB1-1F9B4B388A9D}"/>
              </a:ext>
            </a:extLst>
          </p:cNvPr>
          <p:cNvPicPr>
            <a:picLocks noChangeAspect="1"/>
          </p:cNvPicPr>
          <p:nvPr/>
        </p:nvPicPr>
        <p:blipFill>
          <a:blip r:embed="rId4"/>
          <a:stretch>
            <a:fillRect/>
          </a:stretch>
        </p:blipFill>
        <p:spPr>
          <a:xfrm>
            <a:off x="6245225" y="3265909"/>
            <a:ext cx="5136016" cy="2590800"/>
          </a:xfrm>
          <a:prstGeom prst="rect">
            <a:avLst/>
          </a:prstGeom>
        </p:spPr>
      </p:pic>
    </p:spTree>
    <p:extLst>
      <p:ext uri="{BB962C8B-B14F-4D97-AF65-F5344CB8AC3E}">
        <p14:creationId xmlns:p14="http://schemas.microsoft.com/office/powerpoint/2010/main" val="88298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Contents</a:t>
            </a:r>
          </a:p>
        </p:txBody>
      </p:sp>
      <p:sp>
        <p:nvSpPr>
          <p:cNvPr id="3" name="Content Placeholder 2"/>
          <p:cNvSpPr>
            <a:spLocks noGrp="1"/>
          </p:cNvSpPr>
          <p:nvPr>
            <p:ph idx="1"/>
          </p:nvPr>
        </p:nvSpPr>
        <p:spPr/>
        <p:txBody>
          <a:bodyPr/>
          <a:lstStyle/>
          <a:p>
            <a:pPr marL="457200" rtl="0" fontAlgn="base">
              <a:buFont typeface="+mj-lt"/>
              <a:buAutoNum type="arabicPeriod"/>
            </a:pPr>
            <a:r>
              <a:rPr lang="en-US" sz="1800" b="0" i="0" u="none" strike="noStrike" dirty="0">
                <a:solidFill>
                  <a:srgbClr val="000000"/>
                </a:solidFill>
                <a:effectLst/>
                <a:latin typeface="Arial" panose="020B0604020202020204" pitchFamily="34" charset="0"/>
              </a:rPr>
              <a:t>Problem or Situation </a:t>
            </a:r>
          </a:p>
          <a:p>
            <a:pPr marL="457200" rtl="0" fontAlgn="base">
              <a:buFont typeface="+mj-lt"/>
              <a:buAutoNum type="arabicPeriod"/>
            </a:pPr>
            <a:r>
              <a:rPr lang="en-US" sz="1800" b="0" i="0" u="none" strike="noStrike" dirty="0">
                <a:solidFill>
                  <a:srgbClr val="000000"/>
                </a:solidFill>
                <a:effectLst/>
                <a:latin typeface="Arial" panose="020B0604020202020204" pitchFamily="34" charset="0"/>
              </a:rPr>
              <a:t>Research Question</a:t>
            </a:r>
          </a:p>
          <a:p>
            <a:pPr marL="457200" rtl="0" fontAlgn="base">
              <a:buFont typeface="+mj-lt"/>
              <a:buAutoNum type="arabicPeriod"/>
            </a:pPr>
            <a:r>
              <a:rPr lang="en-US" sz="1800" b="0" i="0" u="none" strike="noStrike" dirty="0">
                <a:solidFill>
                  <a:srgbClr val="000000"/>
                </a:solidFill>
                <a:effectLst/>
                <a:latin typeface="Arial" panose="020B0604020202020204" pitchFamily="34" charset="0"/>
              </a:rPr>
              <a:t>Data</a:t>
            </a:r>
          </a:p>
          <a:p>
            <a:pPr marL="457200" rtl="0" fontAlgn="base">
              <a:buFont typeface="+mj-lt"/>
              <a:buAutoNum type="arabicPeriod"/>
            </a:pPr>
            <a:r>
              <a:rPr lang="en-US" sz="1800" b="0" i="0" u="none" strike="noStrike" dirty="0">
                <a:solidFill>
                  <a:srgbClr val="000000"/>
                </a:solidFill>
                <a:effectLst/>
                <a:latin typeface="Arial" panose="020B0604020202020204" pitchFamily="34" charset="0"/>
              </a:rPr>
              <a:t>Proposed Methodology</a:t>
            </a:r>
          </a:p>
          <a:p>
            <a:pPr marL="457200" rtl="0" fontAlgn="base">
              <a:buFont typeface="+mj-lt"/>
              <a:buAutoNum type="arabicPeriod"/>
            </a:pPr>
            <a:r>
              <a:rPr lang="en-US" sz="1800" dirty="0">
                <a:solidFill>
                  <a:srgbClr val="000000"/>
                </a:solidFill>
                <a:latin typeface="Arial" panose="020B0604020202020204" pitchFamily="34" charset="0"/>
              </a:rPr>
              <a:t>Data Analysis</a:t>
            </a:r>
          </a:p>
          <a:p>
            <a:pPr marL="457200" rtl="0" fontAlgn="base">
              <a:buFont typeface="+mj-lt"/>
              <a:buAutoNum type="arabicPeriod"/>
            </a:pPr>
            <a:r>
              <a:rPr lang="en-US" sz="1800" dirty="0">
                <a:solidFill>
                  <a:srgbClr val="000000"/>
                </a:solidFill>
                <a:latin typeface="Arial" panose="020B0604020202020204" pitchFamily="34" charset="0"/>
              </a:rPr>
              <a:t>Conclusions</a:t>
            </a:r>
          </a:p>
          <a:p>
            <a:pPr marL="457200" rtl="0" fontAlgn="base">
              <a:buFont typeface="+mj-lt"/>
              <a:buAutoNum type="arabicPeriod"/>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50280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0880-1858-7952-5D79-F9B8495E41A6}"/>
              </a:ext>
            </a:extLst>
          </p:cNvPr>
          <p:cNvSpPr>
            <a:spLocks noGrp="1"/>
          </p:cNvSpPr>
          <p:nvPr>
            <p:ph type="title"/>
          </p:nvPr>
        </p:nvSpPr>
        <p:spPr>
          <a:xfrm>
            <a:off x="1217614" y="274638"/>
            <a:ext cx="9753600" cy="944562"/>
          </a:xfrm>
        </p:spPr>
        <p:txBody>
          <a:bodyPr/>
          <a:lstStyle/>
          <a:p>
            <a:r>
              <a:rPr lang="en-US" dirty="0"/>
              <a:t>Break even analysis</a:t>
            </a:r>
          </a:p>
        </p:txBody>
      </p:sp>
      <p:pic>
        <p:nvPicPr>
          <p:cNvPr id="8" name="Picture 7" descr="A screenshot of a graph&#10;&#10;Description automatically generated">
            <a:extLst>
              <a:ext uri="{FF2B5EF4-FFF2-40B4-BE49-F238E27FC236}">
                <a16:creationId xmlns:a16="http://schemas.microsoft.com/office/drawing/2014/main" id="{82FC39C5-29B0-4472-8212-C9EADE45A4D6}"/>
              </a:ext>
            </a:extLst>
          </p:cNvPr>
          <p:cNvPicPr>
            <a:picLocks noChangeAspect="1"/>
          </p:cNvPicPr>
          <p:nvPr/>
        </p:nvPicPr>
        <p:blipFill>
          <a:blip r:embed="rId2"/>
          <a:srcRect l="1402"/>
          <a:stretch/>
        </p:blipFill>
        <p:spPr>
          <a:xfrm>
            <a:off x="737017" y="1219200"/>
            <a:ext cx="10714789" cy="3886200"/>
          </a:xfrm>
          <a:prstGeom prst="rect">
            <a:avLst/>
          </a:prstGeom>
        </p:spPr>
      </p:pic>
      <p:sp>
        <p:nvSpPr>
          <p:cNvPr id="12" name="TextBox 11">
            <a:extLst>
              <a:ext uri="{FF2B5EF4-FFF2-40B4-BE49-F238E27FC236}">
                <a16:creationId xmlns:a16="http://schemas.microsoft.com/office/drawing/2014/main" id="{2B4F123C-E3C3-6868-45AB-86F220B60AE5}"/>
              </a:ext>
            </a:extLst>
          </p:cNvPr>
          <p:cNvSpPr txBox="1"/>
          <p:nvPr/>
        </p:nvSpPr>
        <p:spPr>
          <a:xfrm>
            <a:off x="584617" y="5105400"/>
            <a:ext cx="11019588" cy="1569660"/>
          </a:xfrm>
          <a:prstGeom prst="rect">
            <a:avLst/>
          </a:prstGeom>
          <a:noFill/>
        </p:spPr>
        <p:txBody>
          <a:bodyPr wrap="square">
            <a:spAutoFit/>
          </a:bodyPr>
          <a:lstStyle/>
          <a:p>
            <a:pPr marL="285750" indent="-285750">
              <a:buFontTx/>
              <a:buChar char="-"/>
            </a:pPr>
            <a:r>
              <a:rPr lang="en-US" sz="1600" dirty="0"/>
              <a:t>The high standard deviation indicates significant differences in revenue across months.</a:t>
            </a:r>
          </a:p>
          <a:p>
            <a:pPr marL="285750" indent="-285750">
              <a:buFontTx/>
              <a:buChar char="-"/>
            </a:pPr>
            <a:r>
              <a:rPr lang="en-US" sz="1600" dirty="0"/>
              <a:t>This suggests fluctuating customer demand or seasonal trends affecting revenue.</a:t>
            </a:r>
          </a:p>
          <a:p>
            <a:pPr marL="285750" indent="-285750">
              <a:buFontTx/>
              <a:buChar char="-"/>
            </a:pPr>
            <a:r>
              <a:rPr lang="en-US" sz="1600" dirty="0"/>
              <a:t>The variability in ‘Unit’ reflects fluctuating demand</a:t>
            </a:r>
          </a:p>
          <a:p>
            <a:pPr marL="285750" indent="-285750">
              <a:buFontTx/>
              <a:buChar char="-"/>
            </a:pPr>
            <a:r>
              <a:rPr lang="en-US" sz="1600" dirty="0"/>
              <a:t>Contribution margin variability indicates inconsistent cost structures or pricing strategies.</a:t>
            </a:r>
          </a:p>
          <a:p>
            <a:pPr marL="285750" indent="-285750">
              <a:buFontTx/>
              <a:buChar char="-"/>
            </a:pPr>
            <a:r>
              <a:rPr lang="en-US" sz="1600" dirty="0"/>
              <a:t>Months with low unit sales are unlikely to meet the break-even point, signaling profitability challenges.</a:t>
            </a:r>
          </a:p>
          <a:p>
            <a:pPr marL="285750" indent="-285750">
              <a:buFontTx/>
              <a:buChar char="-"/>
            </a:pPr>
            <a:r>
              <a:rPr lang="en-US" sz="1600" dirty="0"/>
              <a:t>Wide variability underscores the need for better cost control and revenue alignment.</a:t>
            </a:r>
          </a:p>
        </p:txBody>
      </p:sp>
    </p:spTree>
    <p:extLst>
      <p:ext uri="{BB962C8B-B14F-4D97-AF65-F5344CB8AC3E}">
        <p14:creationId xmlns:p14="http://schemas.microsoft.com/office/powerpoint/2010/main" val="15491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A4AD-CCA9-B854-F9D9-970E4E02AC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E77D5A-BF95-DFC1-4545-75CF4E0A6E30}"/>
              </a:ext>
            </a:extLst>
          </p:cNvPr>
          <p:cNvSpPr>
            <a:spLocks noGrp="1"/>
          </p:cNvSpPr>
          <p:nvPr>
            <p:ph sz="half" idx="1"/>
          </p:nvPr>
        </p:nvSpPr>
        <p:spPr/>
        <p:txBody>
          <a:bodyPr>
            <a:normAutofit fontScale="62500" lnSpcReduction="20000"/>
          </a:bodyPr>
          <a:lstStyle/>
          <a:p>
            <a:pPr marL="45720" indent="0">
              <a:lnSpc>
                <a:spcPct val="120000"/>
              </a:lnSpc>
              <a:buNone/>
            </a:pPr>
            <a:r>
              <a:rPr lang="en-US" b="1" dirty="0"/>
              <a:t>1. High Variability in Performance:</a:t>
            </a:r>
            <a:endParaRPr lang="en-US" dirty="0"/>
          </a:p>
          <a:p>
            <a:pPr>
              <a:lnSpc>
                <a:spcPct val="120000"/>
              </a:lnSpc>
            </a:pPr>
            <a:r>
              <a:rPr lang="en-US" dirty="0"/>
              <a:t>The significant fluctuations in revenue, costs, and contribution margins point to inconsistencies in operations, pricing, and demand. </a:t>
            </a:r>
          </a:p>
          <a:p>
            <a:pPr>
              <a:lnSpc>
                <a:spcPct val="120000"/>
              </a:lnSpc>
            </a:pPr>
            <a:r>
              <a:rPr lang="en-US" dirty="0"/>
              <a:t>The variability in the number of units produced each month further explains how some months experience lower revenue. </a:t>
            </a:r>
          </a:p>
          <a:p>
            <a:pPr>
              <a:lnSpc>
                <a:spcPct val="120000"/>
              </a:lnSpc>
            </a:pPr>
            <a:r>
              <a:rPr lang="en-US" dirty="0"/>
              <a:t>A potential solution to mitigate this variability would be securing additional clients or diversifying the customer base, which could help cover slower months and smooth out revenue fluctuations.</a:t>
            </a:r>
          </a:p>
          <a:p>
            <a:pPr>
              <a:lnSpc>
                <a:spcPct val="120000"/>
              </a:lnSpc>
            </a:pPr>
            <a:endParaRPr lang="en-US" dirty="0"/>
          </a:p>
        </p:txBody>
      </p:sp>
      <p:sp>
        <p:nvSpPr>
          <p:cNvPr id="4" name="Content Placeholder 3">
            <a:extLst>
              <a:ext uri="{FF2B5EF4-FFF2-40B4-BE49-F238E27FC236}">
                <a16:creationId xmlns:a16="http://schemas.microsoft.com/office/drawing/2014/main" id="{5B83C004-1E0F-744F-903F-42DF24B866A4}"/>
              </a:ext>
            </a:extLst>
          </p:cNvPr>
          <p:cNvSpPr>
            <a:spLocks noGrp="1"/>
          </p:cNvSpPr>
          <p:nvPr>
            <p:ph sz="half" idx="2"/>
          </p:nvPr>
        </p:nvSpPr>
        <p:spPr>
          <a:xfrm>
            <a:off x="6262480" y="1828800"/>
            <a:ext cx="4708734" cy="4343400"/>
          </a:xfrm>
        </p:spPr>
        <p:txBody>
          <a:bodyPr>
            <a:normAutofit fontScale="62500" lnSpcReduction="20000"/>
          </a:bodyPr>
          <a:lstStyle/>
          <a:p>
            <a:pPr marL="45720" indent="0">
              <a:lnSpc>
                <a:spcPct val="120000"/>
              </a:lnSpc>
              <a:buNone/>
            </a:pPr>
            <a:r>
              <a:rPr lang="en-US" b="1" dirty="0"/>
              <a:t>2. Cost Management</a:t>
            </a:r>
            <a:r>
              <a:rPr lang="en-US" dirty="0"/>
              <a:t>:</a:t>
            </a:r>
          </a:p>
          <a:p>
            <a:pPr>
              <a:lnSpc>
                <a:spcPct val="120000"/>
              </a:lnSpc>
            </a:pPr>
            <a:r>
              <a:rPr lang="en-US" dirty="0"/>
              <a:t>Focusing on reducing costs can lower break-even thresholds, making profitability more attainable, especially during low-production months.</a:t>
            </a:r>
          </a:p>
          <a:p>
            <a:pPr>
              <a:lnSpc>
                <a:spcPct val="120000"/>
              </a:lnSpc>
            </a:pPr>
            <a:endParaRPr lang="en-US" dirty="0"/>
          </a:p>
        </p:txBody>
      </p:sp>
    </p:spTree>
    <p:extLst>
      <p:ext uri="{BB962C8B-B14F-4D97-AF65-F5344CB8AC3E}">
        <p14:creationId xmlns:p14="http://schemas.microsoft.com/office/powerpoint/2010/main" val="343851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50EC8-43E6-2508-680F-F058E7CF6CEF}"/>
              </a:ext>
            </a:extLst>
          </p:cNvPr>
          <p:cNvSpPr>
            <a:spLocks noGrp="1"/>
          </p:cNvSpPr>
          <p:nvPr>
            <p:ph type="title"/>
          </p:nvPr>
        </p:nvSpPr>
        <p:spPr/>
        <p:txBody>
          <a:bodyPr/>
          <a:lstStyle/>
          <a:p>
            <a:r>
              <a:rPr lang="en-US" dirty="0"/>
              <a:t>Comparison of Break even and Actual data</a:t>
            </a:r>
          </a:p>
        </p:txBody>
      </p:sp>
      <p:pic>
        <p:nvPicPr>
          <p:cNvPr id="6" name="Content Placeholder 5" descr="A graph with numbers and lines&#10;&#10;Description automatically generated">
            <a:extLst>
              <a:ext uri="{FF2B5EF4-FFF2-40B4-BE49-F238E27FC236}">
                <a16:creationId xmlns:a16="http://schemas.microsoft.com/office/drawing/2014/main" id="{D256D486-7E6E-5506-4765-80AE94810474}"/>
              </a:ext>
            </a:extLst>
          </p:cNvPr>
          <p:cNvPicPr>
            <a:picLocks noGrp="1" noChangeAspect="1"/>
          </p:cNvPicPr>
          <p:nvPr>
            <p:ph sz="half" idx="1"/>
          </p:nvPr>
        </p:nvPicPr>
        <p:blipFill>
          <a:blip r:embed="rId2"/>
          <a:stretch>
            <a:fillRect/>
          </a:stretch>
        </p:blipFill>
        <p:spPr>
          <a:xfrm>
            <a:off x="7937" y="1752600"/>
            <a:ext cx="5715001" cy="2860332"/>
          </a:xfrm>
        </p:spPr>
      </p:pic>
      <p:pic>
        <p:nvPicPr>
          <p:cNvPr id="9" name="Content Placeholder 8" descr="A graph of a bar chart&#10;&#10;Description automatically generated">
            <a:extLst>
              <a:ext uri="{FF2B5EF4-FFF2-40B4-BE49-F238E27FC236}">
                <a16:creationId xmlns:a16="http://schemas.microsoft.com/office/drawing/2014/main" id="{462B8104-601D-946C-20A6-14076E5DF122}"/>
              </a:ext>
            </a:extLst>
          </p:cNvPr>
          <p:cNvPicPr>
            <a:picLocks noGrp="1" noChangeAspect="1"/>
          </p:cNvPicPr>
          <p:nvPr>
            <p:ph sz="half" idx="2"/>
          </p:nvPr>
        </p:nvPicPr>
        <p:blipFill>
          <a:blip r:embed="rId3"/>
          <a:stretch>
            <a:fillRect/>
          </a:stretch>
        </p:blipFill>
        <p:spPr>
          <a:xfrm>
            <a:off x="6130924" y="1762125"/>
            <a:ext cx="5812748" cy="2860332"/>
          </a:xfrm>
        </p:spPr>
      </p:pic>
      <p:sp>
        <p:nvSpPr>
          <p:cNvPr id="7" name="TextBox 6">
            <a:extLst>
              <a:ext uri="{FF2B5EF4-FFF2-40B4-BE49-F238E27FC236}">
                <a16:creationId xmlns:a16="http://schemas.microsoft.com/office/drawing/2014/main" id="{F255CB5A-DA0D-AFE2-8031-7D106CBA5216}"/>
              </a:ext>
            </a:extLst>
          </p:cNvPr>
          <p:cNvSpPr txBox="1"/>
          <p:nvPr/>
        </p:nvSpPr>
        <p:spPr>
          <a:xfrm>
            <a:off x="187324" y="4765332"/>
            <a:ext cx="5791200" cy="1200329"/>
          </a:xfrm>
          <a:prstGeom prst="rect">
            <a:avLst/>
          </a:prstGeom>
          <a:noFill/>
        </p:spPr>
        <p:txBody>
          <a:bodyPr wrap="square" rtlCol="0">
            <a:spAutoFit/>
          </a:bodyPr>
          <a:lstStyle/>
          <a:p>
            <a:pPr>
              <a:lnSpc>
                <a:spcPct val="90000"/>
              </a:lnSpc>
            </a:pPr>
            <a:r>
              <a:rPr lang="en-US" sz="1600" b="0" i="0" dirty="0">
                <a:effectLst/>
                <a:latin typeface="system-ui"/>
              </a:rPr>
              <a:t>The actual units (orange) frequently exceed the break-even units (blue) in several months, suggesting that the company is producing more units than the minimum required to cover its fixed and variable costs.</a:t>
            </a:r>
          </a:p>
          <a:p>
            <a:pPr>
              <a:lnSpc>
                <a:spcPct val="90000"/>
              </a:lnSpc>
            </a:pPr>
            <a:endParaRPr lang="en-US" sz="1600" dirty="0"/>
          </a:p>
        </p:txBody>
      </p:sp>
      <p:sp>
        <p:nvSpPr>
          <p:cNvPr id="10" name="TextBox 9">
            <a:extLst>
              <a:ext uri="{FF2B5EF4-FFF2-40B4-BE49-F238E27FC236}">
                <a16:creationId xmlns:a16="http://schemas.microsoft.com/office/drawing/2014/main" id="{AD99E91D-68DC-1E5C-677E-E79A3BD2D419}"/>
              </a:ext>
            </a:extLst>
          </p:cNvPr>
          <p:cNvSpPr txBox="1"/>
          <p:nvPr/>
        </p:nvSpPr>
        <p:spPr>
          <a:xfrm>
            <a:off x="5976936" y="4698657"/>
            <a:ext cx="5715000" cy="1421928"/>
          </a:xfrm>
          <a:prstGeom prst="rect">
            <a:avLst/>
          </a:prstGeom>
          <a:noFill/>
        </p:spPr>
        <p:txBody>
          <a:bodyPr wrap="square" rtlCol="0">
            <a:spAutoFit/>
          </a:bodyPr>
          <a:lstStyle/>
          <a:p>
            <a:pPr>
              <a:lnSpc>
                <a:spcPct val="90000"/>
              </a:lnSpc>
            </a:pPr>
            <a:r>
              <a:rPr lang="en-US" sz="1600" dirty="0">
                <a:latin typeface="system-ui"/>
              </a:rPr>
              <a:t>In several months, actual revenue either approaches or exceeds the break-even point, reflecting strong financial performance.</a:t>
            </a:r>
          </a:p>
          <a:p>
            <a:pPr>
              <a:lnSpc>
                <a:spcPct val="90000"/>
              </a:lnSpc>
            </a:pPr>
            <a:endParaRPr lang="en-US" sz="1600" dirty="0">
              <a:latin typeface="system-ui"/>
            </a:endParaRPr>
          </a:p>
          <a:p>
            <a:pPr>
              <a:lnSpc>
                <a:spcPct val="90000"/>
              </a:lnSpc>
            </a:pPr>
            <a:r>
              <a:rPr lang="en-US" sz="1600" b="0" i="0" dirty="0">
                <a:effectLst/>
                <a:latin typeface="system-ui"/>
              </a:rPr>
              <a:t>However, exceptions such as June 2023 (4 units) and July 2024 (5 units) highlight months where break-even revenue spiked dramatically while actual revenue remained low.</a:t>
            </a:r>
            <a:endParaRPr lang="en-US" sz="1600" dirty="0">
              <a:latin typeface="system-ui"/>
            </a:endParaRPr>
          </a:p>
        </p:txBody>
      </p:sp>
      <p:sp>
        <p:nvSpPr>
          <p:cNvPr id="11" name="TextBox 10">
            <a:extLst>
              <a:ext uri="{FF2B5EF4-FFF2-40B4-BE49-F238E27FC236}">
                <a16:creationId xmlns:a16="http://schemas.microsoft.com/office/drawing/2014/main" id="{6AD1F36D-A790-D417-358F-0805009531D0}"/>
              </a:ext>
            </a:extLst>
          </p:cNvPr>
          <p:cNvSpPr txBox="1"/>
          <p:nvPr/>
        </p:nvSpPr>
        <p:spPr>
          <a:xfrm>
            <a:off x="0" y="6140122"/>
            <a:ext cx="12153901" cy="674031"/>
          </a:xfrm>
          <a:prstGeom prst="rect">
            <a:avLst/>
          </a:prstGeom>
          <a:noFill/>
        </p:spPr>
        <p:txBody>
          <a:bodyPr wrap="square" rtlCol="0">
            <a:spAutoFit/>
          </a:bodyPr>
          <a:lstStyle/>
          <a:p>
            <a:pPr>
              <a:lnSpc>
                <a:spcPct val="90000"/>
              </a:lnSpc>
            </a:pPr>
            <a:r>
              <a:rPr lang="en-US" sz="1400" dirty="0">
                <a:latin typeface="system-ui"/>
              </a:rPr>
              <a:t>To ensure consistent revenue generation, the company should address </a:t>
            </a:r>
            <a:r>
              <a:rPr lang="en-US" sz="1400" u="sng" dirty="0">
                <a:latin typeface="system-ui"/>
              </a:rPr>
              <a:t>inefficiencies</a:t>
            </a:r>
            <a:r>
              <a:rPr lang="en-US" sz="1400" dirty="0">
                <a:latin typeface="system-ui"/>
              </a:rPr>
              <a:t> during high-workload months, investigate </a:t>
            </a:r>
            <a:r>
              <a:rPr lang="en-US" sz="1400" u="sng" dirty="0">
                <a:latin typeface="system-ui"/>
              </a:rPr>
              <a:t>cost management </a:t>
            </a:r>
            <a:r>
              <a:rPr lang="en-US" sz="1400" dirty="0">
                <a:latin typeface="system-ui"/>
              </a:rPr>
              <a:t>practices in low-revenue periods, and focus on </a:t>
            </a:r>
            <a:r>
              <a:rPr lang="en-US" sz="1400" u="sng" dirty="0">
                <a:latin typeface="system-ui"/>
              </a:rPr>
              <a:t>boosting job intake </a:t>
            </a:r>
            <a:r>
              <a:rPr lang="en-US" sz="1400" dirty="0">
                <a:latin typeface="system-ui"/>
              </a:rPr>
              <a:t>during quieter months. By aligning workload planning with operational strategies, the company can achieve greater financial stability and performance consistency.</a:t>
            </a:r>
          </a:p>
        </p:txBody>
      </p:sp>
    </p:spTree>
    <p:extLst>
      <p:ext uri="{BB962C8B-B14F-4D97-AF65-F5344CB8AC3E}">
        <p14:creationId xmlns:p14="http://schemas.microsoft.com/office/powerpoint/2010/main" val="239184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0519CB-B9DC-EB74-9BED-A9442658803F}"/>
              </a:ext>
            </a:extLst>
          </p:cNvPr>
          <p:cNvSpPr>
            <a:spLocks noGrp="1"/>
          </p:cNvSpPr>
          <p:nvPr>
            <p:ph type="title"/>
          </p:nvPr>
        </p:nvSpPr>
        <p:spPr>
          <a:xfrm>
            <a:off x="684213" y="685800"/>
            <a:ext cx="3886200" cy="1219200"/>
          </a:xfrm>
        </p:spPr>
        <p:txBody>
          <a:bodyPr anchor="b">
            <a:normAutofit/>
          </a:bodyPr>
          <a:lstStyle/>
          <a:p>
            <a:r>
              <a:rPr lang="en-US" dirty="0"/>
              <a:t>Profitability analysis</a:t>
            </a:r>
          </a:p>
        </p:txBody>
      </p:sp>
      <p:pic>
        <p:nvPicPr>
          <p:cNvPr id="5122" name="Picture 2" descr="No description has been provided for this image">
            <a:extLst>
              <a:ext uri="{FF2B5EF4-FFF2-40B4-BE49-F238E27FC236}">
                <a16:creationId xmlns:a16="http://schemas.microsoft.com/office/drawing/2014/main" id="{B04419FC-6961-A00B-B27B-E10BC3F90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81" r="11058" b="2"/>
          <a:stretch/>
        </p:blipFill>
        <p:spPr bwMode="auto">
          <a:xfrm>
            <a:off x="5865814" y="685800"/>
            <a:ext cx="5638800" cy="5486400"/>
          </a:xfrm>
          <a:prstGeom prst="rect">
            <a:avLst/>
          </a:prstGeom>
          <a:solidFill>
            <a:srgbClr val="FFFFFF"/>
          </a:solidFill>
        </p:spPr>
      </p:pic>
      <p:sp>
        <p:nvSpPr>
          <p:cNvPr id="5127" name="Text Placeholder 3">
            <a:extLst>
              <a:ext uri="{FF2B5EF4-FFF2-40B4-BE49-F238E27FC236}">
                <a16:creationId xmlns:a16="http://schemas.microsoft.com/office/drawing/2014/main" id="{D8154696-A52F-527F-3C80-D6904CE31A62}"/>
              </a:ext>
            </a:extLst>
          </p:cNvPr>
          <p:cNvSpPr>
            <a:spLocks noGrp="1"/>
          </p:cNvSpPr>
          <p:nvPr>
            <p:ph type="body" sz="half" idx="2"/>
          </p:nvPr>
        </p:nvSpPr>
        <p:spPr>
          <a:xfrm>
            <a:off x="379412" y="1905000"/>
            <a:ext cx="4648200" cy="4572000"/>
          </a:xfrm>
        </p:spPr>
        <p:txBody>
          <a:bodyPr>
            <a:normAutofit lnSpcReduction="10000"/>
          </a:bodyPr>
          <a:lstStyle/>
          <a:p>
            <a:pPr>
              <a:lnSpc>
                <a:spcPct val="120000"/>
              </a:lnSpc>
            </a:pPr>
            <a:r>
              <a:rPr lang="en-US" sz="1200" b="1" dirty="0"/>
              <a:t>Profit Margin (%) Over Time</a:t>
            </a:r>
          </a:p>
          <a:p>
            <a:pPr>
              <a:lnSpc>
                <a:spcPct val="120000"/>
              </a:lnSpc>
              <a:buFont typeface="Arial" panose="020B0604020202020204" pitchFamily="34" charset="0"/>
              <a:buChar char="•"/>
            </a:pPr>
            <a:r>
              <a:rPr lang="en-US" sz="1200" dirty="0"/>
              <a:t>Significant fluctuations with peak margins in some months but inconsistent sustainability.</a:t>
            </a:r>
          </a:p>
          <a:p>
            <a:pPr>
              <a:lnSpc>
                <a:spcPct val="120000"/>
              </a:lnSpc>
              <a:buFont typeface="Arial" panose="020B0604020202020204" pitchFamily="34" charset="0"/>
              <a:buChar char="•"/>
            </a:pPr>
            <a:r>
              <a:rPr lang="en-US" sz="1200" dirty="0"/>
              <a:t>Variations suggest seasonality, fluctuating demand, or operational inefficiencies (e.g., low demand at year-end).</a:t>
            </a:r>
          </a:p>
          <a:p>
            <a:pPr>
              <a:lnSpc>
                <a:spcPct val="120000"/>
              </a:lnSpc>
              <a:buFont typeface="Arial" panose="020B0604020202020204" pitchFamily="34" charset="0"/>
              <a:buChar char="•"/>
            </a:pPr>
            <a:endParaRPr lang="en-US" sz="1200" dirty="0"/>
          </a:p>
          <a:p>
            <a:pPr>
              <a:lnSpc>
                <a:spcPct val="120000"/>
              </a:lnSpc>
            </a:pPr>
            <a:r>
              <a:rPr lang="en-US" sz="1200" b="1" dirty="0"/>
              <a:t>Cost-to-Revenue Over Time</a:t>
            </a:r>
          </a:p>
          <a:p>
            <a:pPr>
              <a:lnSpc>
                <a:spcPct val="120000"/>
              </a:lnSpc>
              <a:buFont typeface="Arial" panose="020B0604020202020204" pitchFamily="34" charset="0"/>
              <a:buChar char="•"/>
            </a:pPr>
            <a:r>
              <a:rPr lang="en-US" sz="1200" dirty="0"/>
              <a:t>Lower cost-to-revenue ratios align with higher profit margins, reflecting operational efficiency.</a:t>
            </a:r>
          </a:p>
          <a:p>
            <a:pPr>
              <a:lnSpc>
                <a:spcPct val="120000"/>
              </a:lnSpc>
              <a:buFont typeface="Arial" panose="020B0604020202020204" pitchFamily="34" charset="0"/>
              <a:buChar char="•"/>
            </a:pPr>
            <a:r>
              <a:rPr lang="en-US" sz="1200" dirty="0"/>
              <a:t>Higher ratios indicate increased costs, reducing profitability.</a:t>
            </a:r>
          </a:p>
          <a:p>
            <a:pPr>
              <a:lnSpc>
                <a:spcPct val="120000"/>
              </a:lnSpc>
              <a:buFont typeface="Arial" panose="020B0604020202020204" pitchFamily="34" charset="0"/>
              <a:buChar char="•"/>
            </a:pPr>
            <a:endParaRPr lang="en-US" sz="1200" dirty="0"/>
          </a:p>
          <a:p>
            <a:pPr>
              <a:lnSpc>
                <a:spcPct val="120000"/>
              </a:lnSpc>
            </a:pPr>
            <a:r>
              <a:rPr lang="en-US" sz="1200" b="1" dirty="0"/>
              <a:t>Profitability Over Time</a:t>
            </a:r>
          </a:p>
          <a:p>
            <a:pPr>
              <a:lnSpc>
                <a:spcPct val="120000"/>
              </a:lnSpc>
              <a:buFont typeface="Arial" panose="020B0604020202020204" pitchFamily="34" charset="0"/>
              <a:buChar char="•"/>
            </a:pPr>
            <a:r>
              <a:rPr lang="en-US" sz="1200" dirty="0"/>
              <a:t>Months are classified as profitable (yellow) or not (red).</a:t>
            </a:r>
          </a:p>
          <a:p>
            <a:pPr>
              <a:lnSpc>
                <a:spcPct val="120000"/>
              </a:lnSpc>
              <a:buFont typeface="Arial" panose="020B0604020202020204" pitchFamily="34" charset="0"/>
              <a:buChar char="•"/>
            </a:pPr>
            <a:r>
              <a:rPr lang="en-US" sz="1200" dirty="0"/>
              <a:t>Both 2023 and 2024 show overall profitability despite recurring losses in some months.</a:t>
            </a:r>
          </a:p>
          <a:p>
            <a:pPr>
              <a:lnSpc>
                <a:spcPct val="120000"/>
              </a:lnSpc>
              <a:buFont typeface="Arial" panose="020B0604020202020204" pitchFamily="34" charset="0"/>
              <a:buChar char="•"/>
            </a:pPr>
            <a:endParaRPr lang="en-US" sz="1200" dirty="0"/>
          </a:p>
          <a:p>
            <a:pPr>
              <a:lnSpc>
                <a:spcPct val="120000"/>
              </a:lnSpc>
            </a:pPr>
            <a:r>
              <a:rPr lang="en-US" sz="1200" b="1" dirty="0"/>
              <a:t>Conclusion</a:t>
            </a:r>
          </a:p>
          <a:p>
            <a:pPr>
              <a:lnSpc>
                <a:spcPct val="120000"/>
              </a:lnSpc>
              <a:buFont typeface="Arial" panose="020B0604020202020204" pitchFamily="34" charset="0"/>
              <a:buChar char="•"/>
            </a:pPr>
            <a:r>
              <a:rPr lang="en-US" sz="1200" dirty="0"/>
              <a:t>Cost-to-revenue ratio strongly influences profit margins and profitability.</a:t>
            </a:r>
          </a:p>
          <a:p>
            <a:pPr>
              <a:lnSpc>
                <a:spcPct val="120000"/>
              </a:lnSpc>
              <a:buFont typeface="Arial" panose="020B0604020202020204" pitchFamily="34" charset="0"/>
              <a:buChar char="•"/>
            </a:pPr>
            <a:r>
              <a:rPr lang="en-US" sz="1200" dirty="0"/>
              <a:t>Reliance on </a:t>
            </a:r>
            <a:r>
              <a:rPr lang="en-US" sz="1200" dirty="0" err="1"/>
              <a:t>Amerit</a:t>
            </a:r>
            <a:r>
              <a:rPr lang="en-US" sz="1200" dirty="0"/>
              <a:t> creates risk during slow periods.</a:t>
            </a:r>
          </a:p>
          <a:p>
            <a:pPr>
              <a:lnSpc>
                <a:spcPct val="120000"/>
              </a:lnSpc>
              <a:buFont typeface="Arial" panose="020B0604020202020204" pitchFamily="34" charset="0"/>
              <a:buChar char="•"/>
            </a:pPr>
            <a:r>
              <a:rPr lang="en-US" sz="1200" dirty="0"/>
              <a:t>Expanding the client base would stabilize revenue, reduce risks, and support growth.</a:t>
            </a:r>
          </a:p>
        </p:txBody>
      </p:sp>
    </p:spTree>
    <p:extLst>
      <p:ext uri="{BB962C8B-B14F-4D97-AF65-F5344CB8AC3E}">
        <p14:creationId xmlns:p14="http://schemas.microsoft.com/office/powerpoint/2010/main" val="40796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1802-7332-DDF2-E859-AE0B29A01D07}"/>
              </a:ext>
            </a:extLst>
          </p:cNvPr>
          <p:cNvSpPr>
            <a:spLocks noGrp="1"/>
          </p:cNvSpPr>
          <p:nvPr>
            <p:ph type="title"/>
          </p:nvPr>
        </p:nvSpPr>
        <p:spPr>
          <a:xfrm>
            <a:off x="684213" y="685800"/>
            <a:ext cx="3886200" cy="990600"/>
          </a:xfrm>
        </p:spPr>
        <p:txBody>
          <a:bodyPr/>
          <a:lstStyle/>
          <a:p>
            <a:r>
              <a:rPr lang="en-US" dirty="0"/>
              <a:t>Machine learning</a:t>
            </a:r>
          </a:p>
        </p:txBody>
      </p:sp>
      <p:sp>
        <p:nvSpPr>
          <p:cNvPr id="4" name="Text Placeholder 3">
            <a:extLst>
              <a:ext uri="{FF2B5EF4-FFF2-40B4-BE49-F238E27FC236}">
                <a16:creationId xmlns:a16="http://schemas.microsoft.com/office/drawing/2014/main" id="{5201EF73-7A1E-EC4B-B33B-D2029203FF79}"/>
              </a:ext>
            </a:extLst>
          </p:cNvPr>
          <p:cNvSpPr>
            <a:spLocks noGrp="1"/>
          </p:cNvSpPr>
          <p:nvPr>
            <p:ph type="body" sz="half" idx="2"/>
          </p:nvPr>
        </p:nvSpPr>
        <p:spPr>
          <a:xfrm>
            <a:off x="682623" y="1828800"/>
            <a:ext cx="3886200" cy="4343400"/>
          </a:xfrm>
        </p:spPr>
        <p:txBody>
          <a:bodyPr>
            <a:normAutofit/>
          </a:bodyPr>
          <a:lstStyle/>
          <a:p>
            <a:pPr algn="l"/>
            <a:r>
              <a:rPr lang="en-US" sz="1300" dirty="0"/>
              <a:t>I will use Machine Learning (ML) to predict outcomes based on the existing data and estimate what the company needs to do when expanding to a new client.</a:t>
            </a:r>
          </a:p>
          <a:p>
            <a:pPr algn="l"/>
            <a:endParaRPr lang="en-US" sz="1300" dirty="0"/>
          </a:p>
          <a:p>
            <a:pPr algn="l"/>
            <a:r>
              <a:rPr lang="en-US" sz="1300" dirty="0"/>
              <a:t>Potential client for Apt Fitting, which would be Enterprise with recon units, the specific recon services will be:</a:t>
            </a:r>
          </a:p>
          <a:p>
            <a:pPr algn="l"/>
            <a:endParaRPr lang="en-US" sz="1300" dirty="0"/>
          </a:p>
          <a:p>
            <a:pPr algn="l">
              <a:buFont typeface="Arial" panose="020B0604020202020204" pitchFamily="34" charset="0"/>
              <a:buChar char="•"/>
            </a:pPr>
            <a:r>
              <a:rPr lang="en-US" sz="1300" dirty="0"/>
              <a:t>DE ID</a:t>
            </a:r>
          </a:p>
          <a:p>
            <a:pPr algn="l">
              <a:buFont typeface="Arial" panose="020B0604020202020204" pitchFamily="34" charset="0"/>
              <a:buChar char="•"/>
            </a:pPr>
            <a:r>
              <a:rPr lang="en-US" sz="1300" dirty="0"/>
              <a:t>Painting of the wheels</a:t>
            </a:r>
          </a:p>
          <a:p>
            <a:pPr algn="l">
              <a:buFont typeface="Arial" panose="020B0604020202020204" pitchFamily="34" charset="0"/>
              <a:buChar char="•"/>
            </a:pPr>
            <a:r>
              <a:rPr lang="en-US" sz="1300" dirty="0"/>
              <a:t>Painting of the gate and platform</a:t>
            </a:r>
          </a:p>
          <a:p>
            <a:pPr algn="l">
              <a:buFont typeface="Arial" panose="020B0604020202020204" pitchFamily="34" charset="0"/>
              <a:buChar char="•"/>
            </a:pPr>
            <a:r>
              <a:rPr lang="en-US" sz="1300" dirty="0"/>
              <a:t>Painting of the steps</a:t>
            </a:r>
          </a:p>
          <a:p>
            <a:pPr algn="l">
              <a:buFont typeface="Arial" panose="020B0604020202020204" pitchFamily="34" charset="0"/>
              <a:buChar char="•"/>
            </a:pPr>
            <a:r>
              <a:rPr lang="en-US" sz="1300" dirty="0"/>
              <a:t>Detail</a:t>
            </a:r>
          </a:p>
          <a:p>
            <a:pPr algn="l">
              <a:buFont typeface="Arial" panose="020B0604020202020204" pitchFamily="34" charset="0"/>
              <a:buChar char="•"/>
            </a:pPr>
            <a:endParaRPr lang="en-US" sz="1300" dirty="0"/>
          </a:p>
          <a:p>
            <a:pPr algn="l"/>
            <a:r>
              <a:rPr lang="en-US" sz="1300" dirty="0"/>
              <a:t>The data to have in mind is:</a:t>
            </a:r>
          </a:p>
          <a:p>
            <a:pPr algn="l"/>
            <a:endParaRPr lang="en-US" sz="1300" dirty="0"/>
          </a:p>
          <a:p>
            <a:pPr algn="l">
              <a:buFont typeface="Arial" panose="020B0604020202020204" pitchFamily="34" charset="0"/>
              <a:buChar char="•"/>
            </a:pPr>
            <a:r>
              <a:rPr lang="en-US" sz="1300" dirty="0"/>
              <a:t>Units per month: 12 - 15 (or an average of 13.5)</a:t>
            </a:r>
          </a:p>
          <a:p>
            <a:pPr algn="l">
              <a:buFont typeface="Arial" panose="020B0604020202020204" pitchFamily="34" charset="0"/>
              <a:buChar char="•"/>
            </a:pPr>
            <a:r>
              <a:rPr lang="en-US" sz="1300" dirty="0"/>
              <a:t>Amount per unit: $1,300</a:t>
            </a:r>
          </a:p>
          <a:p>
            <a:pPr algn="l">
              <a:buFont typeface="Arial" panose="020B0604020202020204" pitchFamily="34" charset="0"/>
              <a:buChar char="•"/>
            </a:pPr>
            <a:r>
              <a:rPr lang="en-US" sz="1300" dirty="0"/>
              <a:t>Cost per unit: $124.41</a:t>
            </a:r>
          </a:p>
          <a:p>
            <a:endParaRPr lang="en-US" dirty="0"/>
          </a:p>
        </p:txBody>
      </p:sp>
      <p:pic>
        <p:nvPicPr>
          <p:cNvPr id="8" name="Content Placeholder 7" descr="A table with numbers and numbers&#10;&#10;Description automatically generated">
            <a:extLst>
              <a:ext uri="{FF2B5EF4-FFF2-40B4-BE49-F238E27FC236}">
                <a16:creationId xmlns:a16="http://schemas.microsoft.com/office/drawing/2014/main" id="{460A3C94-1C8F-2A10-B651-A483ECA1D97F}"/>
              </a:ext>
            </a:extLst>
          </p:cNvPr>
          <p:cNvPicPr>
            <a:picLocks noGrp="1" noChangeAspect="1"/>
          </p:cNvPicPr>
          <p:nvPr>
            <p:ph idx="1"/>
          </p:nvPr>
        </p:nvPicPr>
        <p:blipFill>
          <a:blip r:embed="rId2"/>
          <a:stretch>
            <a:fillRect/>
          </a:stretch>
        </p:blipFill>
        <p:spPr>
          <a:xfrm>
            <a:off x="6515984" y="-1"/>
            <a:ext cx="4302828" cy="6833903"/>
          </a:xfrm>
        </p:spPr>
      </p:pic>
      <p:sp>
        <p:nvSpPr>
          <p:cNvPr id="9" name="Conector recto 9">
            <a:extLst>
              <a:ext uri="{FF2B5EF4-FFF2-40B4-BE49-F238E27FC236}">
                <a16:creationId xmlns:a16="http://schemas.microsoft.com/office/drawing/2014/main" id="{9408CD55-247E-DA14-4A9B-CFF2785F78A9}"/>
              </a:ext>
            </a:extLst>
          </p:cNvPr>
          <p:cNvSpPr/>
          <p:nvPr/>
        </p:nvSpPr>
        <p:spPr>
          <a:xfrm>
            <a:off x="6627812" y="4267200"/>
            <a:ext cx="3291840" cy="0"/>
          </a:xfrm>
          <a:prstGeom prst="line">
            <a:avLst/>
          </a:prstGeom>
          <a:solidFill>
            <a:srgbClr val="E71224">
              <a:alpha val="5000"/>
            </a:srgbClr>
          </a:solidFill>
          <a:ln w="1905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spAutoFit/>
          </a:bodyPr>
          <a:lstStyle/>
          <a:p>
            <a:pPr>
              <a:lnSpc>
                <a:spcPct val="90000"/>
              </a:lnSpc>
              <a:defRPr sz="2400"/>
            </a:pPr>
            <a:endParaRPr lang="en-US" sz="2400">
              <a:solidFill>
                <a:srgbClr val="E71224"/>
              </a:solidFill>
            </a:endParaRPr>
          </a:p>
        </p:txBody>
      </p:sp>
      <p:sp>
        <p:nvSpPr>
          <p:cNvPr id="13" name="Ellipse 12">
            <a:extLst>
              <a:ext uri="{FF2B5EF4-FFF2-40B4-BE49-F238E27FC236}">
                <a16:creationId xmlns:a16="http://schemas.microsoft.com/office/drawing/2014/main" id="{FDE46D2D-C745-4570-874D-D8F5AE3147D5}"/>
              </a:ext>
            </a:extLst>
          </p:cNvPr>
          <p:cNvSpPr/>
          <p:nvPr/>
        </p:nvSpPr>
        <p:spPr>
          <a:xfrm>
            <a:off x="8837612" y="1700499"/>
            <a:ext cx="304800" cy="280701"/>
          </a:xfrm>
          <a:prstGeom prst="ellipse">
            <a:avLst/>
          </a:prstGeom>
          <a:solidFill>
            <a:srgbClr val="000000">
              <a:alpha val="5000"/>
            </a:srgbClr>
          </a:solidFill>
          <a:ln w="18000">
            <a:solidFill>
              <a:srgbClr val="000000"/>
            </a:solidFill>
          </a:ln>
        </p:spPr>
        <p:style>
          <a:lnRef idx="2">
            <a:schemeClr val="dk1">
              <a:shade val="50000"/>
            </a:schemeClr>
          </a:lnRef>
          <a:fillRef idx="1">
            <a:schemeClr val="dk1"/>
          </a:fillRef>
          <a:effectRef idx="0">
            <a:schemeClr val="dk1"/>
          </a:effectRef>
          <a:fontRef idx="minor">
            <a:schemeClr val="lt1"/>
          </a:fontRef>
        </p:style>
        <p:txBody>
          <a:bodyPr wrap="square" rtlCol="0" anchor="ctr" anchorCtr="1">
            <a:spAutoFit/>
          </a:bodyPr>
          <a:lstStyle/>
          <a:p>
            <a:pPr>
              <a:lnSpc>
                <a:spcPct val="90000"/>
              </a:lnSpc>
              <a:defRPr sz="2400"/>
            </a:pPr>
            <a:endParaRPr lang="en-US" sz="2400">
              <a:solidFill>
                <a:srgbClr val="000000"/>
              </a:solidFill>
            </a:endParaRPr>
          </a:p>
        </p:txBody>
      </p:sp>
      <p:sp>
        <p:nvSpPr>
          <p:cNvPr id="12" name="Ellipse 12">
            <a:extLst>
              <a:ext uri="{FF2B5EF4-FFF2-40B4-BE49-F238E27FC236}">
                <a16:creationId xmlns:a16="http://schemas.microsoft.com/office/drawing/2014/main" id="{FB94E2C8-BE6D-7816-3905-C8CEF9FD46EC}"/>
              </a:ext>
            </a:extLst>
          </p:cNvPr>
          <p:cNvSpPr/>
          <p:nvPr/>
        </p:nvSpPr>
        <p:spPr>
          <a:xfrm>
            <a:off x="8837612" y="4191000"/>
            <a:ext cx="304800" cy="280701"/>
          </a:xfrm>
          <a:prstGeom prst="ellipse">
            <a:avLst/>
          </a:prstGeom>
          <a:solidFill>
            <a:srgbClr val="000000">
              <a:alpha val="5000"/>
            </a:srgbClr>
          </a:solidFill>
          <a:ln w="18000">
            <a:solidFill>
              <a:srgbClr val="000000"/>
            </a:solidFill>
          </a:ln>
        </p:spPr>
        <p:style>
          <a:lnRef idx="2">
            <a:schemeClr val="dk1">
              <a:shade val="50000"/>
            </a:schemeClr>
          </a:lnRef>
          <a:fillRef idx="1">
            <a:schemeClr val="dk1"/>
          </a:fillRef>
          <a:effectRef idx="0">
            <a:schemeClr val="dk1"/>
          </a:effectRef>
          <a:fontRef idx="minor">
            <a:schemeClr val="lt1"/>
          </a:fontRef>
        </p:style>
        <p:txBody>
          <a:bodyPr wrap="square" rtlCol="0" anchor="ctr" anchorCtr="1">
            <a:spAutoFit/>
          </a:bodyPr>
          <a:lstStyle/>
          <a:p>
            <a:pPr>
              <a:lnSpc>
                <a:spcPct val="90000"/>
              </a:lnSpc>
              <a:defRPr sz="2400"/>
            </a:pPr>
            <a:endParaRPr lang="en-US" sz="2400">
              <a:solidFill>
                <a:srgbClr val="000000"/>
              </a:solidFill>
            </a:endParaRPr>
          </a:p>
        </p:txBody>
      </p:sp>
    </p:spTree>
    <p:extLst>
      <p:ext uri="{BB962C8B-B14F-4D97-AF65-F5344CB8AC3E}">
        <p14:creationId xmlns:p14="http://schemas.microsoft.com/office/powerpoint/2010/main" val="17749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4599486-8CC9-F396-4BC9-B2E7C0A3C154}"/>
              </a:ext>
            </a:extLst>
          </p:cNvPr>
          <p:cNvSpPr>
            <a:spLocks noGrp="1"/>
          </p:cNvSpPr>
          <p:nvPr>
            <p:ph type="title"/>
          </p:nvPr>
        </p:nvSpPr>
        <p:spPr>
          <a:xfrm>
            <a:off x="684213" y="685800"/>
            <a:ext cx="3886200" cy="1752600"/>
          </a:xfrm>
        </p:spPr>
        <p:txBody>
          <a:bodyPr anchor="b">
            <a:normAutofit/>
          </a:bodyPr>
          <a:lstStyle/>
          <a:p>
            <a:r>
              <a:rPr lang="en-US" b="1" i="0" dirty="0">
                <a:effectLst/>
              </a:rPr>
              <a:t>Time Series Forecasting</a:t>
            </a:r>
            <a:br>
              <a:rPr lang="en-US" b="1" i="0" dirty="0">
                <a:effectLst/>
              </a:rPr>
            </a:br>
            <a:endParaRPr lang="en-US" dirty="0"/>
          </a:p>
        </p:txBody>
      </p:sp>
      <p:pic>
        <p:nvPicPr>
          <p:cNvPr id="6146" name="Picture 2" descr="No description has been provided for this image">
            <a:extLst>
              <a:ext uri="{FF2B5EF4-FFF2-40B4-BE49-F238E27FC236}">
                <a16:creationId xmlns:a16="http://schemas.microsoft.com/office/drawing/2014/main" id="{C8581116-FF73-08C6-A717-13170B3ED3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65814" y="1744409"/>
            <a:ext cx="5638800" cy="3369182"/>
          </a:xfrm>
          <a:prstGeom prst="rect">
            <a:avLst/>
          </a:prstGeom>
          <a:noFill/>
          <a:ln w="3175">
            <a:solidFill>
              <a:schemeClr val="bg1">
                <a:lumMod val="75000"/>
              </a:schemeClr>
            </a:solidFill>
            <a:miter lim="800000"/>
          </a:ln>
          <a:extLst>
            <a:ext uri="{909E8E84-426E-40DD-AFC4-6F175D3DCCD1}">
              <a14:hiddenFill xmlns:a14="http://schemas.microsoft.com/office/drawing/2010/main">
                <a:solidFill>
                  <a:srgbClr val="FFFFFF"/>
                </a:solidFill>
              </a14:hiddenFill>
            </a:ext>
          </a:extLst>
        </p:spPr>
      </p:pic>
      <p:sp>
        <p:nvSpPr>
          <p:cNvPr id="16" name="Text Placeholder 3">
            <a:extLst>
              <a:ext uri="{FF2B5EF4-FFF2-40B4-BE49-F238E27FC236}">
                <a16:creationId xmlns:a16="http://schemas.microsoft.com/office/drawing/2014/main" id="{DBA201BB-A769-48F0-9295-1D6938DA5CBA}"/>
              </a:ext>
            </a:extLst>
          </p:cNvPr>
          <p:cNvSpPr>
            <a:spLocks noGrp="1"/>
          </p:cNvSpPr>
          <p:nvPr>
            <p:ph type="body" sz="half" idx="2"/>
          </p:nvPr>
        </p:nvSpPr>
        <p:spPr>
          <a:xfrm>
            <a:off x="684211" y="2209800"/>
            <a:ext cx="3886200" cy="4419599"/>
          </a:xfrm>
        </p:spPr>
        <p:txBody>
          <a:bodyPr>
            <a:normAutofit lnSpcReduction="10000"/>
          </a:bodyPr>
          <a:lstStyle/>
          <a:p>
            <a:pPr>
              <a:spcAft>
                <a:spcPts val="600"/>
              </a:spcAft>
            </a:pPr>
            <a:r>
              <a:rPr lang="en-US" sz="1400" b="0" i="0" dirty="0">
                <a:effectLst/>
              </a:rPr>
              <a:t>Using Prophet (a library for time series forecasting), predict future revenues and costs.</a:t>
            </a:r>
          </a:p>
          <a:p>
            <a:pPr>
              <a:spcAft>
                <a:spcPts val="600"/>
              </a:spcAft>
            </a:pPr>
            <a:endParaRPr lang="en-US" sz="1400" dirty="0"/>
          </a:p>
          <a:p>
            <a:pPr>
              <a:spcAft>
                <a:spcPts val="600"/>
              </a:spcAft>
            </a:pPr>
            <a:r>
              <a:rPr lang="en-US" sz="1400" dirty="0"/>
              <a:t>The time series graphic shows an upward revenue trend with fluctuations due to seasonal demand. </a:t>
            </a:r>
          </a:p>
          <a:p>
            <a:pPr>
              <a:spcAft>
                <a:spcPts val="600"/>
              </a:spcAft>
            </a:pPr>
            <a:r>
              <a:rPr lang="en-US" sz="1400" dirty="0"/>
              <a:t>Historical data up to November 2024 reflects operations with one client. </a:t>
            </a:r>
          </a:p>
          <a:p>
            <a:pPr>
              <a:spcAft>
                <a:spcPts val="600"/>
              </a:spcAft>
            </a:pPr>
            <a:r>
              <a:rPr lang="en-US" sz="1400" dirty="0"/>
              <a:t>From December 2024, adding a second client significantly boosts revenue, suggesting potential for profitable expansion. </a:t>
            </a:r>
          </a:p>
          <a:p>
            <a:pPr>
              <a:spcAft>
                <a:spcPts val="600"/>
              </a:spcAft>
            </a:pPr>
            <a:r>
              <a:rPr lang="en-US" sz="1400" dirty="0"/>
              <a:t>However, seasonal dips remain, and confidence intervals widen in the long-term forecast, highlighting uncertainty. </a:t>
            </a:r>
          </a:p>
          <a:p>
            <a:pPr>
              <a:spcAft>
                <a:spcPts val="600"/>
              </a:spcAft>
            </a:pPr>
            <a:r>
              <a:rPr lang="en-US" sz="1400" dirty="0"/>
              <a:t>The second client reduces dependency on one revenue source, improving scalability, but careful planning is needed to manage capacity during peak demand and downturns.</a:t>
            </a:r>
          </a:p>
        </p:txBody>
      </p:sp>
    </p:spTree>
    <p:extLst>
      <p:ext uri="{BB962C8B-B14F-4D97-AF65-F5344CB8AC3E}">
        <p14:creationId xmlns:p14="http://schemas.microsoft.com/office/powerpoint/2010/main" val="343109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CB4E-89BA-7C67-F63C-861A9BB79ABA}"/>
              </a:ext>
            </a:extLst>
          </p:cNvPr>
          <p:cNvSpPr>
            <a:spLocks noGrp="1"/>
          </p:cNvSpPr>
          <p:nvPr>
            <p:ph type="title"/>
          </p:nvPr>
        </p:nvSpPr>
        <p:spPr>
          <a:xfrm>
            <a:off x="684212" y="685800"/>
            <a:ext cx="4267199" cy="4038600"/>
          </a:xfrm>
        </p:spPr>
        <p:txBody>
          <a:bodyPr/>
          <a:lstStyle/>
          <a:p>
            <a:r>
              <a:rPr lang="en-US" dirty="0"/>
              <a:t>Estimate the number of additional administrative staff and technicians</a:t>
            </a:r>
          </a:p>
        </p:txBody>
      </p:sp>
      <p:pic>
        <p:nvPicPr>
          <p:cNvPr id="6" name="Picture Placeholder 5" descr="A table with numbers and letters&#10;&#10;Description automatically generated">
            <a:extLst>
              <a:ext uri="{FF2B5EF4-FFF2-40B4-BE49-F238E27FC236}">
                <a16:creationId xmlns:a16="http://schemas.microsoft.com/office/drawing/2014/main" id="{FC64F204-67C3-037B-1C0C-307D2409CCE6}"/>
              </a:ext>
            </a:extLst>
          </p:cNvPr>
          <p:cNvPicPr>
            <a:picLocks noGrp="1" noChangeAspect="1"/>
          </p:cNvPicPr>
          <p:nvPr>
            <p:ph type="pic" idx="1"/>
          </p:nvPr>
        </p:nvPicPr>
        <p:blipFill>
          <a:blip r:embed="rId2"/>
          <a:srcRect l="-16" r="166" b="95833"/>
          <a:stretch/>
        </p:blipFill>
        <p:spPr>
          <a:xfrm>
            <a:off x="5256212" y="688288"/>
            <a:ext cx="6921500" cy="226111"/>
          </a:xfrm>
        </p:spPr>
      </p:pic>
      <p:sp>
        <p:nvSpPr>
          <p:cNvPr id="4" name="Text Placeholder 3">
            <a:extLst>
              <a:ext uri="{FF2B5EF4-FFF2-40B4-BE49-F238E27FC236}">
                <a16:creationId xmlns:a16="http://schemas.microsoft.com/office/drawing/2014/main" id="{23A54BCD-34B5-30D1-A563-F94777C9B2EC}"/>
              </a:ext>
            </a:extLst>
          </p:cNvPr>
          <p:cNvSpPr>
            <a:spLocks noGrp="1"/>
          </p:cNvSpPr>
          <p:nvPr>
            <p:ph type="body" sz="half" idx="2"/>
          </p:nvPr>
        </p:nvSpPr>
        <p:spPr/>
        <p:txBody>
          <a:bodyPr/>
          <a:lstStyle/>
          <a:p>
            <a:r>
              <a:rPr lang="en-US" dirty="0"/>
              <a:t>No immediate hiring is necessary. The existing capacity is sufficient for the workload projected through 2025.</a:t>
            </a:r>
          </a:p>
        </p:txBody>
      </p:sp>
      <p:pic>
        <p:nvPicPr>
          <p:cNvPr id="8" name="Picture 7" descr="A table with numbers and lines&#10;&#10;Description automatically generated">
            <a:extLst>
              <a:ext uri="{FF2B5EF4-FFF2-40B4-BE49-F238E27FC236}">
                <a16:creationId xmlns:a16="http://schemas.microsoft.com/office/drawing/2014/main" id="{96BE92EA-65E1-9C34-6C65-0BAE0607C3A0}"/>
              </a:ext>
            </a:extLst>
          </p:cNvPr>
          <p:cNvPicPr>
            <a:picLocks noChangeAspect="1"/>
          </p:cNvPicPr>
          <p:nvPr/>
        </p:nvPicPr>
        <p:blipFill>
          <a:blip r:embed="rId3"/>
          <a:stretch>
            <a:fillRect/>
          </a:stretch>
        </p:blipFill>
        <p:spPr>
          <a:xfrm>
            <a:off x="5459538" y="923925"/>
            <a:ext cx="6707061" cy="3810000"/>
          </a:xfrm>
          <a:prstGeom prst="rect">
            <a:avLst/>
          </a:prstGeom>
        </p:spPr>
      </p:pic>
    </p:spTree>
    <p:extLst>
      <p:ext uri="{BB962C8B-B14F-4D97-AF65-F5344CB8AC3E}">
        <p14:creationId xmlns:p14="http://schemas.microsoft.com/office/powerpoint/2010/main" val="165615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94561-6645-F9EE-7DE3-AADEB56883E6}"/>
              </a:ext>
            </a:extLst>
          </p:cNvPr>
          <p:cNvSpPr>
            <a:spLocks noGrp="1"/>
          </p:cNvSpPr>
          <p:nvPr>
            <p:ph type="title"/>
          </p:nvPr>
        </p:nvSpPr>
        <p:spPr>
          <a:xfrm>
            <a:off x="1217614" y="274638"/>
            <a:ext cx="9753600" cy="1325562"/>
          </a:xfrm>
        </p:spPr>
        <p:txBody>
          <a:bodyPr anchor="b">
            <a:normAutofit/>
          </a:bodyPr>
          <a:lstStyle/>
          <a:p>
            <a:r>
              <a:rPr lang="en-US" b="1" dirty="0"/>
              <a:t>Key Findings Summary</a:t>
            </a:r>
            <a:br>
              <a:rPr lang="en-US" b="1" dirty="0"/>
            </a:br>
            <a:endParaRPr lang="en-US" dirty="0"/>
          </a:p>
        </p:txBody>
      </p:sp>
      <p:sp>
        <p:nvSpPr>
          <p:cNvPr id="14" name="Content Placeholder 2">
            <a:extLst>
              <a:ext uri="{FF2B5EF4-FFF2-40B4-BE49-F238E27FC236}">
                <a16:creationId xmlns:a16="http://schemas.microsoft.com/office/drawing/2014/main" id="{D69E68BA-51B2-A855-3B53-FA6210545ADD}"/>
              </a:ext>
            </a:extLst>
          </p:cNvPr>
          <p:cNvSpPr>
            <a:spLocks noGrp="1"/>
          </p:cNvSpPr>
          <p:nvPr>
            <p:ph sz="half" idx="1"/>
          </p:nvPr>
        </p:nvSpPr>
        <p:spPr>
          <a:xfrm>
            <a:off x="1233279" y="1828800"/>
            <a:ext cx="4708734" cy="4572000"/>
          </a:xfrm>
        </p:spPr>
        <p:txBody>
          <a:bodyPr>
            <a:normAutofit fontScale="25000" lnSpcReduction="20000"/>
          </a:bodyPr>
          <a:lstStyle/>
          <a:p>
            <a:pPr>
              <a:lnSpc>
                <a:spcPct val="120000"/>
              </a:lnSpc>
              <a:buFont typeface="Arial" panose="020B0604020202020204" pitchFamily="34" charset="0"/>
              <a:buChar char="•"/>
            </a:pPr>
            <a:r>
              <a:rPr lang="en-US" sz="4400" b="1" dirty="0"/>
              <a:t>Profitability</a:t>
            </a:r>
            <a:r>
              <a:rPr lang="en-US" sz="4400" dirty="0"/>
              <a:t>:</a:t>
            </a:r>
          </a:p>
          <a:p>
            <a:pPr marL="742950" lvl="1" indent="-285750">
              <a:lnSpc>
                <a:spcPct val="120000"/>
              </a:lnSpc>
              <a:buFont typeface="Arial" panose="020B0604020202020204" pitchFamily="34" charset="0"/>
              <a:buChar char="•"/>
            </a:pPr>
            <a:r>
              <a:rPr lang="en-US" sz="4400" dirty="0"/>
              <a:t>Inconsistent profit margins due to seasonal trends and operational inefficiencies.</a:t>
            </a:r>
          </a:p>
          <a:p>
            <a:pPr marL="742950" lvl="1" indent="-285750">
              <a:lnSpc>
                <a:spcPct val="120000"/>
              </a:lnSpc>
              <a:buFont typeface="Arial" panose="020B0604020202020204" pitchFamily="34" charset="0"/>
              <a:buChar char="•"/>
            </a:pPr>
            <a:r>
              <a:rPr lang="en-US" sz="4400" dirty="0"/>
              <a:t>MSC services are the main revenue driver, while Supplementals and </a:t>
            </a:r>
            <a:r>
              <a:rPr lang="en-US" sz="4400" dirty="0" err="1"/>
              <a:t>Ubody</a:t>
            </a:r>
            <a:r>
              <a:rPr lang="en-US" sz="4400" dirty="0"/>
              <a:t> services offer moderate profitability.</a:t>
            </a:r>
          </a:p>
          <a:p>
            <a:pPr marL="742950" lvl="1" indent="-285750">
              <a:lnSpc>
                <a:spcPct val="120000"/>
              </a:lnSpc>
              <a:buFont typeface="Arial" panose="020B0604020202020204" pitchFamily="34" charset="0"/>
              <a:buChar char="•"/>
            </a:pPr>
            <a:r>
              <a:rPr lang="en-US" sz="4400" dirty="0"/>
              <a:t>MSC is the most efficient service, with lower break-even points compared to others.</a:t>
            </a:r>
          </a:p>
          <a:p>
            <a:pPr>
              <a:lnSpc>
                <a:spcPct val="120000"/>
              </a:lnSpc>
              <a:buFont typeface="Arial" panose="020B0604020202020204" pitchFamily="34" charset="0"/>
              <a:buChar char="•"/>
            </a:pPr>
            <a:r>
              <a:rPr lang="en-US" sz="4400" b="1" dirty="0"/>
              <a:t>Operational Trends</a:t>
            </a:r>
            <a:r>
              <a:rPr lang="en-US" sz="4400" dirty="0"/>
              <a:t>:</a:t>
            </a:r>
          </a:p>
          <a:p>
            <a:pPr marL="742950" lvl="1" indent="-285750">
              <a:lnSpc>
                <a:spcPct val="120000"/>
              </a:lnSpc>
              <a:buFont typeface="Arial" panose="020B0604020202020204" pitchFamily="34" charset="0"/>
              <a:buChar char="•"/>
            </a:pPr>
            <a:r>
              <a:rPr lang="en-US" sz="4400" dirty="0"/>
              <a:t>High variability in monthly revenue, costs, and margins, influenced by seasonal demand.</a:t>
            </a:r>
          </a:p>
          <a:p>
            <a:pPr marL="742950" lvl="1" indent="-285750">
              <a:lnSpc>
                <a:spcPct val="120000"/>
              </a:lnSpc>
              <a:buFont typeface="Arial" panose="020B0604020202020204" pitchFamily="34" charset="0"/>
              <a:buChar char="•"/>
            </a:pPr>
            <a:r>
              <a:rPr lang="en-US" sz="4400" dirty="0"/>
              <a:t>Resource utilization is inconsistent, with high costs in some months reducing profitability.</a:t>
            </a:r>
          </a:p>
          <a:p>
            <a:pPr>
              <a:lnSpc>
                <a:spcPct val="120000"/>
              </a:lnSpc>
              <a:buFont typeface="Arial" panose="020B0604020202020204" pitchFamily="34" charset="0"/>
              <a:buChar char="•"/>
            </a:pPr>
            <a:r>
              <a:rPr lang="en-US" sz="4400" b="1" dirty="0"/>
              <a:t>Growth Potential</a:t>
            </a:r>
            <a:r>
              <a:rPr lang="en-US" sz="4400" dirty="0"/>
              <a:t>:</a:t>
            </a:r>
          </a:p>
          <a:p>
            <a:pPr marL="742950" lvl="1" indent="-285750">
              <a:lnSpc>
                <a:spcPct val="120000"/>
              </a:lnSpc>
              <a:buFont typeface="Arial" panose="020B0604020202020204" pitchFamily="34" charset="0"/>
              <a:buChar char="•"/>
            </a:pPr>
            <a:r>
              <a:rPr lang="en-US" sz="4400" dirty="0"/>
              <a:t>Emerging services like Electrical Systems show diversification potential but require careful cost management.</a:t>
            </a:r>
          </a:p>
          <a:p>
            <a:pPr marL="742950" lvl="1" indent="-285750">
              <a:lnSpc>
                <a:spcPct val="120000"/>
              </a:lnSpc>
              <a:buFont typeface="Arial" panose="020B0604020202020204" pitchFamily="34" charset="0"/>
              <a:buChar char="•"/>
            </a:pPr>
            <a:r>
              <a:rPr lang="en-US" sz="4400" dirty="0"/>
              <a:t>Heavy reliance on </a:t>
            </a:r>
            <a:r>
              <a:rPr lang="en-US" sz="4400" dirty="0" err="1"/>
              <a:t>Amerit</a:t>
            </a:r>
            <a:r>
              <a:rPr lang="en-US" sz="4400" dirty="0"/>
              <a:t> limits scalability; expanding the client base could stabilize revenue and improve capacity utilization.</a:t>
            </a:r>
          </a:p>
          <a:p>
            <a:pPr>
              <a:lnSpc>
                <a:spcPct val="120000"/>
              </a:lnSpc>
            </a:pPr>
            <a:endParaRPr lang="en-US" dirty="0"/>
          </a:p>
        </p:txBody>
      </p:sp>
      <p:sp>
        <p:nvSpPr>
          <p:cNvPr id="16" name="Content Placeholder 3">
            <a:extLst>
              <a:ext uri="{FF2B5EF4-FFF2-40B4-BE49-F238E27FC236}">
                <a16:creationId xmlns:a16="http://schemas.microsoft.com/office/drawing/2014/main" id="{E162CAF7-4BF3-50DE-3B99-C6864D417A45}"/>
              </a:ext>
            </a:extLst>
          </p:cNvPr>
          <p:cNvSpPr>
            <a:spLocks noGrp="1"/>
          </p:cNvSpPr>
          <p:nvPr>
            <p:ph sz="half" idx="2"/>
          </p:nvPr>
        </p:nvSpPr>
        <p:spPr>
          <a:xfrm>
            <a:off x="6262479" y="1828800"/>
            <a:ext cx="4708734" cy="4343400"/>
          </a:xfrm>
        </p:spPr>
        <p:txBody>
          <a:bodyPr>
            <a:noAutofit/>
          </a:bodyPr>
          <a:lstStyle/>
          <a:p>
            <a:pPr marL="45720" indent="0">
              <a:buNone/>
            </a:pPr>
            <a:r>
              <a:rPr lang="en-US" sz="1200" b="1" dirty="0"/>
              <a:t>Research Question Insights:</a:t>
            </a:r>
          </a:p>
          <a:p>
            <a:pPr>
              <a:buFont typeface="Arial" panose="020B0604020202020204" pitchFamily="34" charset="0"/>
              <a:buChar char="•"/>
            </a:pPr>
            <a:r>
              <a:rPr lang="en-US" sz="1200" b="1" dirty="0"/>
              <a:t>Expansion Feasibility</a:t>
            </a:r>
            <a:r>
              <a:rPr lang="en-US" sz="1200" dirty="0"/>
              <a:t>:</a:t>
            </a:r>
          </a:p>
          <a:p>
            <a:pPr marL="742950" lvl="1" indent="-285750">
              <a:buFont typeface="Arial" panose="020B0604020202020204" pitchFamily="34" charset="0"/>
              <a:buChar char="•"/>
            </a:pPr>
            <a:r>
              <a:rPr lang="en-US" sz="1200" dirty="0"/>
              <a:t>MSC services show profitability potential but require addressing operational inefficiencies.</a:t>
            </a:r>
          </a:p>
          <a:p>
            <a:pPr marL="742950" lvl="1" indent="-285750">
              <a:buFont typeface="Arial" panose="020B0604020202020204" pitchFamily="34" charset="0"/>
              <a:buChar char="•"/>
            </a:pPr>
            <a:r>
              <a:rPr lang="en-US" sz="1200" dirty="0"/>
              <a:t>Expanding the client portfolio and improving resource allocation are key to growth.</a:t>
            </a:r>
          </a:p>
          <a:p>
            <a:pPr>
              <a:buFont typeface="Arial" panose="020B0604020202020204" pitchFamily="34" charset="0"/>
              <a:buChar char="•"/>
            </a:pPr>
            <a:r>
              <a:rPr lang="en-US" sz="1200" b="1" dirty="0"/>
              <a:t>Key Focus Areas</a:t>
            </a:r>
            <a:r>
              <a:rPr lang="en-US" sz="1200" dirty="0"/>
              <a:t>:</a:t>
            </a:r>
          </a:p>
          <a:p>
            <a:pPr marL="742950" lvl="1" indent="-285750">
              <a:buFont typeface="Arial" panose="020B0604020202020204" pitchFamily="34" charset="0"/>
              <a:buChar char="•"/>
            </a:pPr>
            <a:r>
              <a:rPr lang="en-US" sz="1200" dirty="0"/>
              <a:t>Stabilize revenue and reduce variability.</a:t>
            </a:r>
          </a:p>
          <a:p>
            <a:pPr marL="742950" lvl="1" indent="-285750">
              <a:buFont typeface="Arial" panose="020B0604020202020204" pitchFamily="34" charset="0"/>
              <a:buChar char="•"/>
            </a:pPr>
            <a:r>
              <a:rPr lang="en-US" sz="1200" dirty="0"/>
              <a:t>Improve efficiency of Supplementals and expand the client base.</a:t>
            </a:r>
          </a:p>
          <a:p>
            <a:pPr marL="742950" lvl="1" indent="-285750">
              <a:buFont typeface="Arial" panose="020B0604020202020204" pitchFamily="34" charset="0"/>
              <a:buChar char="•"/>
            </a:pPr>
            <a:r>
              <a:rPr lang="en-US" sz="1200" dirty="0"/>
              <a:t>Enhance operational planning and efficiency tracking to scale effectively.</a:t>
            </a:r>
          </a:p>
          <a:p>
            <a:pPr marL="45720" indent="0">
              <a:buNone/>
            </a:pPr>
            <a:r>
              <a:rPr lang="en-US" sz="1200" b="1" dirty="0"/>
              <a:t>Recommendation for Further Analysis:</a:t>
            </a:r>
          </a:p>
          <a:p>
            <a:pPr marL="742950" lvl="1" indent="-285750"/>
            <a:r>
              <a:rPr lang="en-US" sz="1200" dirty="0"/>
              <a:t>Have a record of how many time each technician or the team spend upfitting each type of units to better have an analysis of times and estimation the number of staff members needed for the future.</a:t>
            </a:r>
          </a:p>
        </p:txBody>
      </p:sp>
    </p:spTree>
    <p:extLst>
      <p:ext uri="{BB962C8B-B14F-4D97-AF65-F5344CB8AC3E}">
        <p14:creationId xmlns:p14="http://schemas.microsoft.com/office/powerpoint/2010/main" val="189494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3886200" cy="4038600"/>
          </a:xfrm>
        </p:spPr>
        <p:txBody>
          <a:bodyPr anchor="b">
            <a:normAutofit/>
          </a:bodyPr>
          <a:lstStyle/>
          <a:p>
            <a:r>
              <a:rPr lang="en-US" dirty="0"/>
              <a:t>Thanks</a:t>
            </a:r>
          </a:p>
        </p:txBody>
      </p:sp>
      <p:pic>
        <p:nvPicPr>
          <p:cNvPr id="4" name="Picture Placeholder 3" descr="A map of the world&#10;&#10;Description automatically generated">
            <a:extLst>
              <a:ext uri="{FF2B5EF4-FFF2-40B4-BE49-F238E27FC236}">
                <a16:creationId xmlns:a16="http://schemas.microsoft.com/office/drawing/2014/main" id="{BA502C8B-E2C3-6B79-DD2F-8D0D70565826}"/>
              </a:ext>
            </a:extLst>
          </p:cNvPr>
          <p:cNvPicPr>
            <a:picLocks noGrp="1" noChangeAspect="1"/>
          </p:cNvPicPr>
          <p:nvPr>
            <p:ph idx="1"/>
          </p:nvPr>
        </p:nvPicPr>
        <p:blipFill>
          <a:blip r:embed="rId2"/>
          <a:stretch>
            <a:fillRect/>
          </a:stretch>
        </p:blipFill>
        <p:spPr>
          <a:xfrm>
            <a:off x="5865814" y="1655667"/>
            <a:ext cx="5638800" cy="3546665"/>
          </a:xfrm>
          <a:noFill/>
        </p:spPr>
      </p:pic>
      <p:sp>
        <p:nvSpPr>
          <p:cNvPr id="11" name="Text Placeholder 3">
            <a:extLst>
              <a:ext uri="{FF2B5EF4-FFF2-40B4-BE49-F238E27FC236}">
                <a16:creationId xmlns:a16="http://schemas.microsoft.com/office/drawing/2014/main" id="{1378ACAF-43A1-0E12-BA4C-7CC2F2A2CE57}"/>
              </a:ext>
            </a:extLst>
          </p:cNvPr>
          <p:cNvSpPr>
            <a:spLocks noGrp="1"/>
          </p:cNvSpPr>
          <p:nvPr>
            <p:ph type="body" sz="half" idx="2"/>
          </p:nvPr>
        </p:nvSpPr>
        <p:spPr>
          <a:xfrm>
            <a:off x="684213" y="4876800"/>
            <a:ext cx="3886200" cy="1295400"/>
          </a:xfrm>
        </p:spPr>
        <p:txBody>
          <a:bodyPr/>
          <a:lstStyle/>
          <a:p>
            <a:endParaRPr lang="en-US"/>
          </a:p>
        </p:txBody>
      </p:sp>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nchor="b">
            <a:normAutofit/>
          </a:bodyPr>
          <a:lstStyle/>
          <a:p>
            <a:r>
              <a:rPr lang="en-US" dirty="0"/>
              <a:t>Problem / situation</a:t>
            </a:r>
          </a:p>
        </p:txBody>
      </p:sp>
      <p:sp>
        <p:nvSpPr>
          <p:cNvPr id="4" name="Content Placeholder 3">
            <a:extLst>
              <a:ext uri="{FF2B5EF4-FFF2-40B4-BE49-F238E27FC236}">
                <a16:creationId xmlns:a16="http://schemas.microsoft.com/office/drawing/2014/main" id="{71FB8E86-8D36-6E87-390B-C2114978EAAA}"/>
              </a:ext>
            </a:extLst>
          </p:cNvPr>
          <p:cNvSpPr>
            <a:spLocks noGrp="1"/>
          </p:cNvSpPr>
          <p:nvPr>
            <p:ph sz="half" idx="1"/>
          </p:nvPr>
        </p:nvSpPr>
        <p:spPr>
          <a:xfrm>
            <a:off x="1065212" y="1604946"/>
            <a:ext cx="10369153" cy="2701239"/>
          </a:xfrm>
        </p:spPr>
        <p:txBody>
          <a:bodyPr>
            <a:normAutofit/>
          </a:bodyPr>
          <a:lstStyle/>
          <a:p>
            <a:r>
              <a:rPr lang="en-US" sz="1400" dirty="0"/>
              <a:t>Aptness Inc. has provided tailored business solutions with a focus on efficiency and attention to detail since 2019.</a:t>
            </a:r>
          </a:p>
          <a:p>
            <a:r>
              <a:rPr lang="en-US" sz="1400" dirty="0"/>
              <a:t> Its Apt Fitting division specializes in high-quality vehicle Upfits, enhancing functionality, efficiency, and safety. Currently, Apt Fitting serves </a:t>
            </a:r>
            <a:r>
              <a:rPr lang="en-US" sz="1400" dirty="0" err="1"/>
              <a:t>Amerit</a:t>
            </a:r>
            <a:r>
              <a:rPr lang="en-US" sz="1400" dirty="0"/>
              <a:t>, customizing mobile mechanic trucks for fleet maintenance.</a:t>
            </a:r>
          </a:p>
          <a:p>
            <a:r>
              <a:rPr lang="en-US" sz="1400" dirty="0"/>
              <a:t>This dependence on a single client poses a revenue risk, as changes in </a:t>
            </a:r>
            <a:r>
              <a:rPr lang="en-US" sz="1400" dirty="0" err="1"/>
              <a:t>Amerit’s</a:t>
            </a:r>
            <a:r>
              <a:rPr lang="en-US" sz="1400" dirty="0"/>
              <a:t> needs or market conditions could impact stability. Exploring Apt Fitting’s profitability and market expansion opportunities is key to diversifying its customer base and ensuring long-term growth.</a:t>
            </a:r>
            <a:br>
              <a:rPr lang="en-US" sz="1400" dirty="0"/>
            </a:br>
            <a:endParaRPr lang="en-US" sz="1400" dirty="0"/>
          </a:p>
          <a:p>
            <a:pPr>
              <a:lnSpc>
                <a:spcPct val="100000"/>
              </a:lnSpc>
              <a:spcBef>
                <a:spcPts val="0"/>
              </a:spcBef>
            </a:pPr>
            <a:r>
              <a:rPr lang="en-US" sz="1400" b="1" i="1" dirty="0"/>
              <a:t>Upfit: Installation of commercial vehicle accessories to meet the specific needs </a:t>
            </a:r>
          </a:p>
          <a:p>
            <a:pPr marL="45720" indent="0">
              <a:lnSpc>
                <a:spcPct val="100000"/>
              </a:lnSpc>
              <a:spcBef>
                <a:spcPts val="0"/>
              </a:spcBef>
              <a:buNone/>
            </a:pPr>
            <a:r>
              <a:rPr lang="en-US" sz="1400" b="1" i="1" dirty="0"/>
              <a:t>of the owner</a:t>
            </a:r>
            <a:r>
              <a:rPr lang="en-US" sz="1100" dirty="0"/>
              <a:t>.</a:t>
            </a:r>
            <a:endParaRPr lang="en-US" sz="1400" b="1" dirty="0"/>
          </a:p>
        </p:txBody>
      </p:sp>
      <p:pic>
        <p:nvPicPr>
          <p:cNvPr id="11" name="Picture 10" descr="The back of a truck with a machine in the back&#10;&#10;Description automatically generated">
            <a:extLst>
              <a:ext uri="{FF2B5EF4-FFF2-40B4-BE49-F238E27FC236}">
                <a16:creationId xmlns:a16="http://schemas.microsoft.com/office/drawing/2014/main" id="{ACB30688-1E35-F81A-2D3D-D226D1DC9795}"/>
              </a:ext>
            </a:extLst>
          </p:cNvPr>
          <p:cNvPicPr>
            <a:picLocks noChangeAspect="1"/>
          </p:cNvPicPr>
          <p:nvPr/>
        </p:nvPicPr>
        <p:blipFill>
          <a:blip r:embed="rId2"/>
          <a:srcRect t="7361" b="11937"/>
          <a:stretch/>
        </p:blipFill>
        <p:spPr>
          <a:xfrm>
            <a:off x="8563167" y="3267304"/>
            <a:ext cx="3235285" cy="3481242"/>
          </a:xfrm>
          <a:prstGeom prst="rect">
            <a:avLst/>
          </a:prstGeom>
        </p:spPr>
      </p:pic>
      <p:pic>
        <p:nvPicPr>
          <p:cNvPr id="13" name="Picture 12" descr="A white and yellow truck with a white and black sign&#10;&#10;Description automatically generated">
            <a:extLst>
              <a:ext uri="{FF2B5EF4-FFF2-40B4-BE49-F238E27FC236}">
                <a16:creationId xmlns:a16="http://schemas.microsoft.com/office/drawing/2014/main" id="{559AAE40-A2F0-8DD3-DF91-BFD3A114AC5D}"/>
              </a:ext>
            </a:extLst>
          </p:cNvPr>
          <p:cNvPicPr>
            <a:picLocks noChangeAspect="1"/>
          </p:cNvPicPr>
          <p:nvPr/>
        </p:nvPicPr>
        <p:blipFill>
          <a:blip r:embed="rId3"/>
          <a:srcRect l="7576" t="16162" r="9091" b="25252"/>
          <a:stretch/>
        </p:blipFill>
        <p:spPr>
          <a:xfrm>
            <a:off x="3983626" y="4337596"/>
            <a:ext cx="4579541" cy="2414667"/>
          </a:xfrm>
          <a:prstGeom prst="rect">
            <a:avLst/>
          </a:prstGeom>
        </p:spPr>
      </p:pic>
      <p:pic>
        <p:nvPicPr>
          <p:cNvPr id="3" name="Picture 2" descr="A white truck parked in a parking lot&#10;&#10;Description automatically generated">
            <a:extLst>
              <a:ext uri="{FF2B5EF4-FFF2-40B4-BE49-F238E27FC236}">
                <a16:creationId xmlns:a16="http://schemas.microsoft.com/office/drawing/2014/main" id="{666B7788-726C-AE85-8B8D-D29233D72EE2}"/>
              </a:ext>
            </a:extLst>
          </p:cNvPr>
          <p:cNvPicPr>
            <a:picLocks noChangeAspect="1"/>
          </p:cNvPicPr>
          <p:nvPr/>
        </p:nvPicPr>
        <p:blipFill>
          <a:blip r:embed="rId4"/>
          <a:srcRect l="9169" r="19923"/>
          <a:stretch/>
        </p:blipFill>
        <p:spPr>
          <a:xfrm>
            <a:off x="227012" y="4337596"/>
            <a:ext cx="3799038" cy="2410950"/>
          </a:xfrm>
          <a:prstGeom prst="rect">
            <a:avLst/>
          </a:prstGeom>
        </p:spPr>
      </p:pic>
    </p:spTree>
    <p:extLst>
      <p:ext uri="{BB962C8B-B14F-4D97-AF65-F5344CB8AC3E}">
        <p14:creationId xmlns:p14="http://schemas.microsoft.com/office/powerpoint/2010/main" val="254262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4BE21-1E3A-3BA5-8070-46A8815D4085}"/>
              </a:ext>
            </a:extLst>
          </p:cNvPr>
          <p:cNvSpPr>
            <a:spLocks noGrp="1"/>
          </p:cNvSpPr>
          <p:nvPr>
            <p:ph type="title"/>
          </p:nvPr>
        </p:nvSpPr>
        <p:spPr/>
        <p:txBody>
          <a:bodyPr/>
          <a:lstStyle/>
          <a:p>
            <a:r>
              <a:rPr lang="en-US" dirty="0"/>
              <a:t>Type of units</a:t>
            </a:r>
          </a:p>
        </p:txBody>
      </p:sp>
      <p:pic>
        <p:nvPicPr>
          <p:cNvPr id="6" name="Content Placeholder 5" descr="The back of a truck with the back of it&#10;&#10;Description automatically generated">
            <a:extLst>
              <a:ext uri="{FF2B5EF4-FFF2-40B4-BE49-F238E27FC236}">
                <a16:creationId xmlns:a16="http://schemas.microsoft.com/office/drawing/2014/main" id="{7E1F49F9-FE02-59C7-D395-015FDB3B2AD3}"/>
              </a:ext>
            </a:extLst>
          </p:cNvPr>
          <p:cNvPicPr>
            <a:picLocks noGrp="1" noChangeAspect="1"/>
          </p:cNvPicPr>
          <p:nvPr>
            <p:ph sz="half" idx="1"/>
          </p:nvPr>
        </p:nvPicPr>
        <p:blipFill>
          <a:blip r:embed="rId2"/>
          <a:stretch>
            <a:fillRect/>
          </a:stretch>
        </p:blipFill>
        <p:spPr>
          <a:xfrm>
            <a:off x="1255052" y="2874083"/>
            <a:ext cx="2781959" cy="3709279"/>
          </a:xfrm>
        </p:spPr>
      </p:pic>
      <p:pic>
        <p:nvPicPr>
          <p:cNvPr id="8" name="Content Placeholder 7" descr="A white truck parked on gravel&#10;&#10;Description automatically generated">
            <a:extLst>
              <a:ext uri="{FF2B5EF4-FFF2-40B4-BE49-F238E27FC236}">
                <a16:creationId xmlns:a16="http://schemas.microsoft.com/office/drawing/2014/main" id="{77A53A3F-5EF6-65BE-4C2D-F57BFC42CD82}"/>
              </a:ext>
            </a:extLst>
          </p:cNvPr>
          <p:cNvPicPr>
            <a:picLocks noGrp="1" noChangeAspect="1"/>
          </p:cNvPicPr>
          <p:nvPr>
            <p:ph sz="half" idx="2"/>
          </p:nvPr>
        </p:nvPicPr>
        <p:blipFill>
          <a:blip r:embed="rId3"/>
          <a:stretch>
            <a:fillRect/>
          </a:stretch>
        </p:blipFill>
        <p:spPr>
          <a:xfrm>
            <a:off x="7466012" y="3524707"/>
            <a:ext cx="4444392" cy="3333293"/>
          </a:xfrm>
        </p:spPr>
      </p:pic>
      <p:pic>
        <p:nvPicPr>
          <p:cNvPr id="12" name="Picture 11" descr="The back of a white truck&#10;&#10;Description automatically generated">
            <a:extLst>
              <a:ext uri="{FF2B5EF4-FFF2-40B4-BE49-F238E27FC236}">
                <a16:creationId xmlns:a16="http://schemas.microsoft.com/office/drawing/2014/main" id="{8A8CD976-9FD2-0D35-3955-40766B33A74C}"/>
              </a:ext>
            </a:extLst>
          </p:cNvPr>
          <p:cNvPicPr>
            <a:picLocks noChangeAspect="1"/>
          </p:cNvPicPr>
          <p:nvPr/>
        </p:nvPicPr>
        <p:blipFill>
          <a:blip r:embed="rId4"/>
          <a:stretch>
            <a:fillRect/>
          </a:stretch>
        </p:blipFill>
        <p:spPr>
          <a:xfrm>
            <a:off x="4207714" y="2674922"/>
            <a:ext cx="3080700" cy="4107600"/>
          </a:xfrm>
          <a:prstGeom prst="rect">
            <a:avLst/>
          </a:prstGeom>
        </p:spPr>
      </p:pic>
      <p:pic>
        <p:nvPicPr>
          <p:cNvPr id="14" name="Picture 13" descr="A white truck parked in a parking lot&#10;&#10;Description automatically generated">
            <a:extLst>
              <a:ext uri="{FF2B5EF4-FFF2-40B4-BE49-F238E27FC236}">
                <a16:creationId xmlns:a16="http://schemas.microsoft.com/office/drawing/2014/main" id="{B54F915D-E09B-ECEC-F786-64E14012731B}"/>
              </a:ext>
            </a:extLst>
          </p:cNvPr>
          <p:cNvPicPr>
            <a:picLocks noChangeAspect="1"/>
          </p:cNvPicPr>
          <p:nvPr/>
        </p:nvPicPr>
        <p:blipFill>
          <a:blip r:embed="rId5"/>
          <a:stretch>
            <a:fillRect/>
          </a:stretch>
        </p:blipFill>
        <p:spPr>
          <a:xfrm>
            <a:off x="7466013" y="158978"/>
            <a:ext cx="4444392" cy="3333294"/>
          </a:xfrm>
          <a:prstGeom prst="rect">
            <a:avLst/>
          </a:prstGeom>
        </p:spPr>
      </p:pic>
      <p:sp>
        <p:nvSpPr>
          <p:cNvPr id="25" name="TextBox 24">
            <a:extLst>
              <a:ext uri="{FF2B5EF4-FFF2-40B4-BE49-F238E27FC236}">
                <a16:creationId xmlns:a16="http://schemas.microsoft.com/office/drawing/2014/main" id="{173BE93E-A52D-F29B-3404-24C3E721A18F}"/>
              </a:ext>
            </a:extLst>
          </p:cNvPr>
          <p:cNvSpPr txBox="1"/>
          <p:nvPr/>
        </p:nvSpPr>
        <p:spPr>
          <a:xfrm>
            <a:off x="3517900" y="2019300"/>
            <a:ext cx="1244251" cy="424732"/>
          </a:xfrm>
          <a:prstGeom prst="rect">
            <a:avLst/>
          </a:prstGeom>
          <a:noFill/>
        </p:spPr>
        <p:txBody>
          <a:bodyPr wrap="none" rtlCol="0">
            <a:spAutoFit/>
          </a:bodyPr>
          <a:lstStyle/>
          <a:p>
            <a:pPr>
              <a:lnSpc>
                <a:spcPct val="90000"/>
              </a:lnSpc>
            </a:pPr>
            <a:r>
              <a:rPr lang="en-US" sz="2400" dirty="0"/>
              <a:t>U-Body</a:t>
            </a:r>
          </a:p>
        </p:txBody>
      </p:sp>
    </p:spTree>
    <p:extLst>
      <p:ext uri="{BB962C8B-B14F-4D97-AF65-F5344CB8AC3E}">
        <p14:creationId xmlns:p14="http://schemas.microsoft.com/office/powerpoint/2010/main" val="83633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98ABE-8897-AC7A-B64F-D5D89A23AAED}"/>
              </a:ext>
            </a:extLst>
          </p:cNvPr>
          <p:cNvSpPr>
            <a:spLocks noGrp="1"/>
          </p:cNvSpPr>
          <p:nvPr>
            <p:ph type="title"/>
          </p:nvPr>
        </p:nvSpPr>
        <p:spPr/>
        <p:txBody>
          <a:bodyPr/>
          <a:lstStyle/>
          <a:p>
            <a:r>
              <a:rPr lang="en-US" dirty="0"/>
              <a:t>Transit </a:t>
            </a:r>
            <a:r>
              <a:rPr lang="en-US" dirty="0" err="1"/>
              <a:t>ev</a:t>
            </a:r>
            <a:endParaRPr lang="en-US" dirty="0"/>
          </a:p>
        </p:txBody>
      </p:sp>
      <p:pic>
        <p:nvPicPr>
          <p:cNvPr id="5" name="Picture 4" descr="The inside of a van&#10;&#10;Description automatically generated">
            <a:extLst>
              <a:ext uri="{FF2B5EF4-FFF2-40B4-BE49-F238E27FC236}">
                <a16:creationId xmlns:a16="http://schemas.microsoft.com/office/drawing/2014/main" id="{67CCF7FC-51F7-133F-1E73-01026D4D7332}"/>
              </a:ext>
            </a:extLst>
          </p:cNvPr>
          <p:cNvPicPr>
            <a:picLocks noChangeAspect="1"/>
          </p:cNvPicPr>
          <p:nvPr/>
        </p:nvPicPr>
        <p:blipFill>
          <a:blip r:embed="rId2"/>
          <a:stretch>
            <a:fillRect/>
          </a:stretch>
        </p:blipFill>
        <p:spPr>
          <a:xfrm>
            <a:off x="4553697" y="2881188"/>
            <a:ext cx="2776631" cy="3702174"/>
          </a:xfrm>
          <a:prstGeom prst="rect">
            <a:avLst/>
          </a:prstGeom>
        </p:spPr>
      </p:pic>
      <p:pic>
        <p:nvPicPr>
          <p:cNvPr id="6" name="Picture 5" descr="A van with a white and yellow design&#10;&#10;Description automatically generated">
            <a:extLst>
              <a:ext uri="{FF2B5EF4-FFF2-40B4-BE49-F238E27FC236}">
                <a16:creationId xmlns:a16="http://schemas.microsoft.com/office/drawing/2014/main" id="{8D6BD340-45C9-C75D-E068-11CA8EED1237}"/>
              </a:ext>
            </a:extLst>
          </p:cNvPr>
          <p:cNvPicPr>
            <a:picLocks noChangeAspect="1"/>
          </p:cNvPicPr>
          <p:nvPr/>
        </p:nvPicPr>
        <p:blipFill>
          <a:blip r:embed="rId3"/>
          <a:srcRect t="16409" b="10672"/>
          <a:stretch/>
        </p:blipFill>
        <p:spPr>
          <a:xfrm>
            <a:off x="7758833" y="4490924"/>
            <a:ext cx="4115439" cy="2250719"/>
          </a:xfrm>
          <a:prstGeom prst="rect">
            <a:avLst/>
          </a:prstGeom>
        </p:spPr>
      </p:pic>
      <p:pic>
        <p:nvPicPr>
          <p:cNvPr id="7" name="Picture 6" descr="The inside of a white van&#10;&#10;Description automatically generated">
            <a:extLst>
              <a:ext uri="{FF2B5EF4-FFF2-40B4-BE49-F238E27FC236}">
                <a16:creationId xmlns:a16="http://schemas.microsoft.com/office/drawing/2014/main" id="{868FFE2A-AC89-F3B3-6B5A-B00AE95B6F8E}"/>
              </a:ext>
            </a:extLst>
          </p:cNvPr>
          <p:cNvPicPr>
            <a:picLocks noChangeAspect="1"/>
          </p:cNvPicPr>
          <p:nvPr/>
        </p:nvPicPr>
        <p:blipFill>
          <a:blip r:embed="rId4"/>
          <a:stretch>
            <a:fillRect/>
          </a:stretch>
        </p:blipFill>
        <p:spPr>
          <a:xfrm>
            <a:off x="729106" y="3697848"/>
            <a:ext cx="3460168" cy="2595126"/>
          </a:xfrm>
          <a:prstGeom prst="rect">
            <a:avLst/>
          </a:prstGeom>
        </p:spPr>
      </p:pic>
      <p:pic>
        <p:nvPicPr>
          <p:cNvPr id="8" name="Picture 7" descr="A white van parked in a parking lot&#10;&#10;Description automatically generated">
            <a:extLst>
              <a:ext uri="{FF2B5EF4-FFF2-40B4-BE49-F238E27FC236}">
                <a16:creationId xmlns:a16="http://schemas.microsoft.com/office/drawing/2014/main" id="{8EF0FED5-1A7E-851F-9DE6-CD24EE48314B}"/>
              </a:ext>
            </a:extLst>
          </p:cNvPr>
          <p:cNvPicPr>
            <a:picLocks noChangeAspect="1"/>
          </p:cNvPicPr>
          <p:nvPr/>
        </p:nvPicPr>
        <p:blipFill>
          <a:blip r:embed="rId5"/>
          <a:stretch>
            <a:fillRect/>
          </a:stretch>
        </p:blipFill>
        <p:spPr>
          <a:xfrm>
            <a:off x="7999412" y="1682706"/>
            <a:ext cx="3634283" cy="2725712"/>
          </a:xfrm>
          <a:prstGeom prst="rect">
            <a:avLst/>
          </a:prstGeom>
        </p:spPr>
      </p:pic>
    </p:spTree>
    <p:extLst>
      <p:ext uri="{BB962C8B-B14F-4D97-AF65-F5344CB8AC3E}">
        <p14:creationId xmlns:p14="http://schemas.microsoft.com/office/powerpoint/2010/main" val="305590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brochure of a white truck&#10;&#10;Description automatically generated">
            <a:extLst>
              <a:ext uri="{FF2B5EF4-FFF2-40B4-BE49-F238E27FC236}">
                <a16:creationId xmlns:a16="http://schemas.microsoft.com/office/drawing/2014/main" id="{EA763ED4-AEC9-4E04-7033-063E5A0AC4F7}"/>
              </a:ext>
            </a:extLst>
          </p:cNvPr>
          <p:cNvPicPr>
            <a:picLocks noGrp="1" noChangeAspect="1"/>
          </p:cNvPicPr>
          <p:nvPr>
            <p:ph idx="1"/>
          </p:nvPr>
        </p:nvPicPr>
        <p:blipFill>
          <a:blip r:embed="rId2"/>
          <a:stretch>
            <a:fillRect/>
          </a:stretch>
        </p:blipFill>
        <p:spPr>
          <a:xfrm>
            <a:off x="1729819" y="68263"/>
            <a:ext cx="8729187" cy="6721475"/>
          </a:xfrm>
          <a:noFill/>
        </p:spPr>
      </p:pic>
    </p:spTree>
    <p:extLst>
      <p:ext uri="{BB962C8B-B14F-4D97-AF65-F5344CB8AC3E}">
        <p14:creationId xmlns:p14="http://schemas.microsoft.com/office/powerpoint/2010/main" val="41134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89745" y="-21214"/>
            <a:ext cx="9753600" cy="1325562"/>
          </a:xfrm>
        </p:spPr>
        <p:txBody>
          <a:bodyPr/>
          <a:lstStyle/>
          <a:p>
            <a:r>
              <a:rPr lang="en-US" dirty="0"/>
              <a:t>Aptness organization </a:t>
            </a:r>
          </a:p>
        </p:txBody>
      </p:sp>
      <p:pic>
        <p:nvPicPr>
          <p:cNvPr id="3" name="Picture 2" descr="A black background with blue text&#10;&#10;Description automatically generated">
            <a:extLst>
              <a:ext uri="{FF2B5EF4-FFF2-40B4-BE49-F238E27FC236}">
                <a16:creationId xmlns:a16="http://schemas.microsoft.com/office/drawing/2014/main" id="{957E622E-A321-BDA1-7450-240530CC1E86}"/>
              </a:ext>
            </a:extLst>
          </p:cNvPr>
          <p:cNvPicPr>
            <a:picLocks noChangeAspect="1"/>
          </p:cNvPicPr>
          <p:nvPr/>
        </p:nvPicPr>
        <p:blipFill>
          <a:blip r:embed="rId3"/>
          <a:stretch>
            <a:fillRect/>
          </a:stretch>
        </p:blipFill>
        <p:spPr>
          <a:xfrm>
            <a:off x="5332412" y="3355685"/>
            <a:ext cx="2514816" cy="2514816"/>
          </a:xfrm>
          <a:prstGeom prst="rect">
            <a:avLst/>
          </a:prstGeom>
        </p:spPr>
      </p:pic>
      <p:pic>
        <p:nvPicPr>
          <p:cNvPr id="5" name="Picture 4" descr="A black background with a circle&#10;&#10;Description automatically generated">
            <a:extLst>
              <a:ext uri="{FF2B5EF4-FFF2-40B4-BE49-F238E27FC236}">
                <a16:creationId xmlns:a16="http://schemas.microsoft.com/office/drawing/2014/main" id="{9C16D6BF-3F9D-6188-FEFC-9AC95B665C7D}"/>
              </a:ext>
            </a:extLst>
          </p:cNvPr>
          <p:cNvPicPr>
            <a:picLocks noChangeAspect="1"/>
          </p:cNvPicPr>
          <p:nvPr/>
        </p:nvPicPr>
        <p:blipFill>
          <a:blip r:embed="rId4"/>
          <a:stretch>
            <a:fillRect/>
          </a:stretch>
        </p:blipFill>
        <p:spPr>
          <a:xfrm>
            <a:off x="-133748" y="3352800"/>
            <a:ext cx="2857464" cy="2318183"/>
          </a:xfrm>
          <a:prstGeom prst="rect">
            <a:avLst/>
          </a:prstGeom>
        </p:spPr>
      </p:pic>
      <p:pic>
        <p:nvPicPr>
          <p:cNvPr id="8" name="Picture 7" descr="A black circle in the middle of a black background&#10;&#10;Description automatically generated">
            <a:extLst>
              <a:ext uri="{FF2B5EF4-FFF2-40B4-BE49-F238E27FC236}">
                <a16:creationId xmlns:a16="http://schemas.microsoft.com/office/drawing/2014/main" id="{D14CF917-31B3-DADF-DFD3-898C5D82D5AA}"/>
              </a:ext>
            </a:extLst>
          </p:cNvPr>
          <p:cNvPicPr>
            <a:picLocks noChangeAspect="1"/>
          </p:cNvPicPr>
          <p:nvPr/>
        </p:nvPicPr>
        <p:blipFill>
          <a:blip r:embed="rId5"/>
          <a:stretch>
            <a:fillRect/>
          </a:stretch>
        </p:blipFill>
        <p:spPr>
          <a:xfrm>
            <a:off x="4987275" y="1138526"/>
            <a:ext cx="2214274" cy="2214274"/>
          </a:xfrm>
          <a:prstGeom prst="rect">
            <a:avLst/>
          </a:prstGeom>
        </p:spPr>
      </p:pic>
      <p:pic>
        <p:nvPicPr>
          <p:cNvPr id="9" name="Picture 8" descr="A black background with a circle&#10;&#10;Description automatically generated">
            <a:extLst>
              <a:ext uri="{FF2B5EF4-FFF2-40B4-BE49-F238E27FC236}">
                <a16:creationId xmlns:a16="http://schemas.microsoft.com/office/drawing/2014/main" id="{5C9C14C7-2A99-EC2C-BABF-82D68EA11D74}"/>
              </a:ext>
            </a:extLst>
          </p:cNvPr>
          <p:cNvPicPr>
            <a:picLocks noChangeAspect="1"/>
          </p:cNvPicPr>
          <p:nvPr/>
        </p:nvPicPr>
        <p:blipFill>
          <a:blip r:embed="rId6"/>
          <a:stretch>
            <a:fillRect/>
          </a:stretch>
        </p:blipFill>
        <p:spPr>
          <a:xfrm>
            <a:off x="2741612" y="3255132"/>
            <a:ext cx="2514816" cy="2514816"/>
          </a:xfrm>
          <a:prstGeom prst="rect">
            <a:avLst/>
          </a:prstGeom>
        </p:spPr>
      </p:pic>
      <p:pic>
        <p:nvPicPr>
          <p:cNvPr id="1026" name="Picture 2">
            <a:extLst>
              <a:ext uri="{FF2B5EF4-FFF2-40B4-BE49-F238E27FC236}">
                <a16:creationId xmlns:a16="http://schemas.microsoft.com/office/drawing/2014/main" id="{1E118598-EB2E-9445-740A-478D61067C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0614" y="3810000"/>
            <a:ext cx="2333598" cy="14190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ue triangle on a black background&#10;&#10;Description automatically generated">
            <a:extLst>
              <a:ext uri="{FF2B5EF4-FFF2-40B4-BE49-F238E27FC236}">
                <a16:creationId xmlns:a16="http://schemas.microsoft.com/office/drawing/2014/main" id="{202E4CB2-EF6B-B9DE-B1FB-6BA2F370DB8A}"/>
              </a:ext>
            </a:extLst>
          </p:cNvPr>
          <p:cNvPicPr>
            <a:picLocks noChangeAspect="1"/>
          </p:cNvPicPr>
          <p:nvPr/>
        </p:nvPicPr>
        <p:blipFill>
          <a:blip r:embed="rId8"/>
          <a:stretch>
            <a:fillRect/>
          </a:stretch>
        </p:blipFill>
        <p:spPr>
          <a:xfrm>
            <a:off x="7570814" y="3251827"/>
            <a:ext cx="2333598" cy="2510977"/>
          </a:xfrm>
          <a:prstGeom prst="rect">
            <a:avLst/>
          </a:prstGeom>
        </p:spPr>
      </p:pic>
    </p:spTree>
    <p:extLst>
      <p:ext uri="{BB962C8B-B14F-4D97-AF65-F5344CB8AC3E}">
        <p14:creationId xmlns:p14="http://schemas.microsoft.com/office/powerpoint/2010/main" val="41170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7614" y="274638"/>
            <a:ext cx="9753600" cy="1325562"/>
          </a:xfrm>
        </p:spPr>
        <p:txBody>
          <a:bodyPr anchor="b">
            <a:normAutofit/>
          </a:bodyPr>
          <a:lstStyle/>
          <a:p>
            <a:pPr marL="457200" rtl="0" fontAlgn="base"/>
            <a:r>
              <a:rPr lang="en-US" b="0" i="0" u="none" strike="noStrike" dirty="0">
                <a:effectLst/>
              </a:rPr>
              <a:t>Research Question</a:t>
            </a:r>
          </a:p>
        </p:txBody>
      </p:sp>
      <p:pic>
        <p:nvPicPr>
          <p:cNvPr id="8" name="Content Placeholder 7" descr="A pencil and eraser on a paper&#10;&#10;Description automatically generated">
            <a:extLst>
              <a:ext uri="{FF2B5EF4-FFF2-40B4-BE49-F238E27FC236}">
                <a16:creationId xmlns:a16="http://schemas.microsoft.com/office/drawing/2014/main" id="{0E60B2B3-2285-6C74-5B9F-D0A3975C8F7D}"/>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tretch>
            <a:fillRect/>
          </a:stretch>
        </p:blipFill>
        <p:spPr>
          <a:xfrm>
            <a:off x="1233279" y="3088183"/>
            <a:ext cx="4708734" cy="1824634"/>
          </a:xfrm>
          <a:noFill/>
        </p:spPr>
      </p:pic>
      <p:sp>
        <p:nvSpPr>
          <p:cNvPr id="5" name="Content Placeholder 4"/>
          <p:cNvSpPr>
            <a:spLocks noGrp="1"/>
          </p:cNvSpPr>
          <p:nvPr>
            <p:ph sz="half" idx="2"/>
          </p:nvPr>
        </p:nvSpPr>
        <p:spPr>
          <a:xfrm>
            <a:off x="6262478" y="1752600"/>
            <a:ext cx="5318334" cy="4114800"/>
          </a:xfrm>
        </p:spPr>
        <p:txBody>
          <a:bodyPr>
            <a:normAutofit fontScale="85000" lnSpcReduction="10000"/>
          </a:bodyPr>
          <a:lstStyle/>
          <a:p>
            <a:pPr marL="457200" marR="0" lvl="1" indent="0">
              <a:lnSpc>
                <a:spcPct val="120000"/>
              </a:lnSpc>
              <a:spcAft>
                <a:spcPts val="600"/>
              </a:spcAft>
              <a:buSzPts val="1000"/>
              <a:buNone/>
              <a:tabLst>
                <a:tab pos="914400" algn="l"/>
              </a:tabLst>
            </a:pPr>
            <a:r>
              <a:rPr lang="en-US" sz="1800" b="1" i="1" kern="0" dirty="0">
                <a:solidFill>
                  <a:schemeClr val="tx2"/>
                </a:solidFill>
              </a:rPr>
              <a:t>Main research question:</a:t>
            </a:r>
          </a:p>
          <a:p>
            <a:pPr marL="45720" indent="0">
              <a:lnSpc>
                <a:spcPct val="120000"/>
              </a:lnSpc>
              <a:spcBef>
                <a:spcPts val="600"/>
              </a:spcBef>
              <a:spcAft>
                <a:spcPts val="600"/>
              </a:spcAft>
              <a:buNone/>
            </a:pPr>
            <a:r>
              <a:rPr lang="en-US" sz="1800" i="1" kern="0" dirty="0">
                <a:solidFill>
                  <a:schemeClr val="tx2"/>
                </a:solidFill>
              </a:rPr>
              <a:t>Is Apt Fitting profitable enough to expand its operations to serve other clients, and if so, what are the critical financial and operational indicators that support or limit this expansion?</a:t>
            </a:r>
            <a:endParaRPr lang="en-US" sz="1800" b="1" i="1" kern="0" dirty="0">
              <a:solidFill>
                <a:schemeClr val="tx2"/>
              </a:solidFill>
            </a:endParaRPr>
          </a:p>
          <a:p>
            <a:pPr marL="457200" marR="0" lvl="1" indent="0">
              <a:lnSpc>
                <a:spcPct val="120000"/>
              </a:lnSpc>
              <a:spcAft>
                <a:spcPts val="600"/>
              </a:spcAft>
              <a:buSzPts val="1000"/>
              <a:buNone/>
              <a:tabLst>
                <a:tab pos="914400" algn="l"/>
              </a:tabLst>
            </a:pPr>
            <a:r>
              <a:rPr lang="en-US" sz="1800" b="1" i="1" kern="0" dirty="0">
                <a:solidFill>
                  <a:schemeClr val="tx2"/>
                </a:solidFill>
              </a:rPr>
              <a:t>Supporting Sub-questions:</a:t>
            </a:r>
          </a:p>
          <a:p>
            <a:pPr marL="685800">
              <a:lnSpc>
                <a:spcPct val="120000"/>
              </a:lnSpc>
              <a:spcBef>
                <a:spcPts val="600"/>
              </a:spcBef>
              <a:spcAft>
                <a:spcPts val="600"/>
              </a:spcAft>
              <a:buSzPts val="1000"/>
              <a:buFont typeface="Wingdings" pitchFamily="2" charset="2"/>
              <a:buChar char=""/>
              <a:tabLst>
                <a:tab pos="1371600" algn="l"/>
              </a:tabLst>
            </a:pPr>
            <a:r>
              <a:rPr lang="en-US" sz="1800" i="1" kern="0" dirty="0">
                <a:solidFill>
                  <a:schemeClr val="tx2"/>
                </a:solidFill>
              </a:rPr>
              <a:t>What trends in revenue and costs are visible in Shop Monkey and Monday data?</a:t>
            </a:r>
          </a:p>
          <a:p>
            <a:pPr marL="685800">
              <a:lnSpc>
                <a:spcPct val="120000"/>
              </a:lnSpc>
              <a:spcBef>
                <a:spcPts val="600"/>
              </a:spcBef>
              <a:spcAft>
                <a:spcPts val="600"/>
              </a:spcAft>
              <a:buSzPts val="1000"/>
              <a:buFont typeface="Wingdings" pitchFamily="2" charset="2"/>
              <a:buChar char=""/>
              <a:tabLst>
                <a:tab pos="1371600" algn="l"/>
              </a:tabLst>
            </a:pPr>
            <a:r>
              <a:rPr lang="en-US" sz="1800" i="1" kern="0" dirty="0">
                <a:solidFill>
                  <a:schemeClr val="tx2"/>
                </a:solidFill>
              </a:rPr>
              <a:t>Which performance indicators show growth potential or operational bottlenecks?</a:t>
            </a:r>
          </a:p>
          <a:p>
            <a:pPr marL="685800">
              <a:lnSpc>
                <a:spcPct val="120000"/>
              </a:lnSpc>
              <a:spcBef>
                <a:spcPts val="600"/>
              </a:spcBef>
              <a:spcAft>
                <a:spcPts val="600"/>
              </a:spcAft>
              <a:buSzPts val="1000"/>
              <a:buFont typeface="Wingdings" pitchFamily="2" charset="2"/>
              <a:buChar char=""/>
              <a:tabLst>
                <a:tab pos="1371600" algn="l"/>
              </a:tabLst>
            </a:pPr>
            <a:r>
              <a:rPr lang="en-US" sz="1800" i="1" kern="0" dirty="0">
                <a:solidFill>
                  <a:schemeClr val="tx2"/>
                </a:solidFill>
              </a:rPr>
              <a:t>Are there enough resources to support increased demand from potential new clients?</a:t>
            </a:r>
          </a:p>
          <a:p>
            <a:pPr lvl="2">
              <a:buFont typeface="Wingdings" pitchFamily="2" charset="2"/>
              <a:buChar char="q"/>
            </a:pPr>
            <a:endParaRPr lang="en-US" dirty="0"/>
          </a:p>
        </p:txBody>
      </p:sp>
      <p:sp>
        <p:nvSpPr>
          <p:cNvPr id="9" name="TextBox 8">
            <a:extLst>
              <a:ext uri="{FF2B5EF4-FFF2-40B4-BE49-F238E27FC236}">
                <a16:creationId xmlns:a16="http://schemas.microsoft.com/office/drawing/2014/main" id="{2332C653-FBA2-013E-940D-5D4F048B6191}"/>
              </a:ext>
            </a:extLst>
          </p:cNvPr>
          <p:cNvSpPr txBox="1"/>
          <p:nvPr/>
        </p:nvSpPr>
        <p:spPr>
          <a:xfrm>
            <a:off x="3091554" y="4712762"/>
            <a:ext cx="285045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nago.com/academy/things-need-know-writing-good-research-ques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31035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020762"/>
          </a:xfrm>
        </p:spPr>
        <p:txBody>
          <a:bodyPr/>
          <a:lstStyle/>
          <a:p>
            <a:r>
              <a:rPr lang="en-US" dirty="0"/>
              <a:t>Data Sources and Description </a:t>
            </a:r>
          </a:p>
        </p:txBody>
      </p:sp>
      <p:sp>
        <p:nvSpPr>
          <p:cNvPr id="3" name="Content Placeholder 2"/>
          <p:cNvSpPr>
            <a:spLocks noGrp="1"/>
          </p:cNvSpPr>
          <p:nvPr>
            <p:ph sz="half" idx="1"/>
          </p:nvPr>
        </p:nvSpPr>
        <p:spPr>
          <a:xfrm>
            <a:off x="985291" y="1493864"/>
            <a:ext cx="5943600" cy="1265420"/>
          </a:xfrm>
        </p:spPr>
        <p:txBody>
          <a:bodyPr>
            <a:normAutofit/>
          </a:bodyPr>
          <a:lstStyle/>
          <a:p>
            <a:pPr marL="45720" indent="0">
              <a:buNone/>
            </a:pPr>
            <a:r>
              <a:rPr lang="en-US" sz="2400" b="1" dirty="0">
                <a:solidFill>
                  <a:schemeClr val="tx2"/>
                </a:solidFill>
              </a:rPr>
              <a:t>Shop Monkey: </a:t>
            </a:r>
            <a:r>
              <a:rPr lang="en-US" sz="2400" dirty="0">
                <a:solidFill>
                  <a:schemeClr val="tx2"/>
                </a:solidFill>
              </a:rPr>
              <a:t>Contains records of vehicle customizations, labor, parts, and material expenses.</a:t>
            </a:r>
          </a:p>
        </p:txBody>
      </p:sp>
      <p:graphicFrame>
        <p:nvGraphicFramePr>
          <p:cNvPr id="5" name="Content Placeholder 4" descr="Step down process diagram showing sequence of 3 steps in descending order with tasks"/>
          <p:cNvGraphicFramePr>
            <a:graphicFrameLocks noGrp="1"/>
          </p:cNvGraphicFramePr>
          <p:nvPr>
            <p:ph sz="half" idx="2"/>
            <p:extLst>
              <p:ext uri="{D42A27DB-BD31-4B8C-83A1-F6EECF244321}">
                <p14:modId xmlns:p14="http://schemas.microsoft.com/office/powerpoint/2010/main" val="1376653708"/>
              </p:ext>
            </p:extLst>
          </p:nvPr>
        </p:nvGraphicFramePr>
        <p:xfrm>
          <a:off x="6940548" y="1828800"/>
          <a:ext cx="4708525"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A92E8E65-D268-8E35-AEB6-815A35C2A097}"/>
              </a:ext>
            </a:extLst>
          </p:cNvPr>
          <p:cNvPicPr>
            <a:picLocks noChangeAspect="1"/>
          </p:cNvPicPr>
          <p:nvPr/>
        </p:nvPicPr>
        <p:blipFill>
          <a:blip r:embed="rId7"/>
          <a:stretch>
            <a:fillRect/>
          </a:stretch>
        </p:blipFill>
        <p:spPr>
          <a:xfrm>
            <a:off x="1819770" y="2663123"/>
            <a:ext cx="4274642" cy="3920239"/>
          </a:xfrm>
          <a:prstGeom prst="rect">
            <a:avLst/>
          </a:prstGeom>
        </p:spPr>
      </p:pic>
    </p:spTree>
    <p:extLst>
      <p:ext uri="{BB962C8B-B14F-4D97-AF65-F5344CB8AC3E}">
        <p14:creationId xmlns:p14="http://schemas.microsoft.com/office/powerpoint/2010/main" val="158967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tinental North America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2804879_win32_fixed" id="{EA00699B-0394-4B48-8BB2-8B250F055735}" vid="{8FF0ADCE-4C37-4047-93D0-14E337F28D2B}"/>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88E60-F31B-4BB3-BFE4-EB035E271D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4469512-9FC5-43AF-8C7D-42B05CBCE5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73C3AA-CBC3-4EBC-8BF7-2AC27CBBDA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Continental North America 16x9</Template>
  <TotalTime>11241</TotalTime>
  <Words>1790</Words>
  <Application>Microsoft Macintosh PowerPoint</Application>
  <PresentationFormat>Custom</PresentationFormat>
  <Paragraphs>185</Paragraphs>
  <Slides>28</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Century Gothic</vt:lpstr>
      <vt:lpstr>MJXc-TeX-main-R</vt:lpstr>
      <vt:lpstr>MJXc-TeX-math-I</vt:lpstr>
      <vt:lpstr>Poppins</vt:lpstr>
      <vt:lpstr>system-ui</vt:lpstr>
      <vt:lpstr>Times New Roman</vt:lpstr>
      <vt:lpstr>Wingdings</vt:lpstr>
      <vt:lpstr>Continental North America 16x9</vt:lpstr>
      <vt:lpstr>Business Expansion PROPOSAL for Apt Fitting- FINAL PROJECT</vt:lpstr>
      <vt:lpstr>Contents</vt:lpstr>
      <vt:lpstr>Problem / situation</vt:lpstr>
      <vt:lpstr>Type of units</vt:lpstr>
      <vt:lpstr>Transit ev</vt:lpstr>
      <vt:lpstr>PowerPoint Presentation</vt:lpstr>
      <vt:lpstr>Aptness organization </vt:lpstr>
      <vt:lpstr>Research Question</vt:lpstr>
      <vt:lpstr>Data Sources and Description </vt:lpstr>
      <vt:lpstr>Data Sources and Description </vt:lpstr>
      <vt:lpstr>Proposed methodology</vt:lpstr>
      <vt:lpstr>Project Timeline</vt:lpstr>
      <vt:lpstr>MONDAY Data</vt:lpstr>
      <vt:lpstr>Total units per month</vt:lpstr>
      <vt:lpstr>Heatmap Analysis Highlights </vt:lpstr>
      <vt:lpstr>average charges per type</vt:lpstr>
      <vt:lpstr>Shop monkey data</vt:lpstr>
      <vt:lpstr>MERGING BOTH DATABASES </vt:lpstr>
      <vt:lpstr>Profitability analysis</vt:lpstr>
      <vt:lpstr>Break even analysis</vt:lpstr>
      <vt:lpstr>PowerPoint Presentation</vt:lpstr>
      <vt:lpstr>Comparison of Break even and Actual data</vt:lpstr>
      <vt:lpstr>Profitability analysis</vt:lpstr>
      <vt:lpstr>Machine learning</vt:lpstr>
      <vt:lpstr>Time Series Forecasting </vt:lpstr>
      <vt:lpstr>Estimate the number of additional administrative staff and technicians</vt:lpstr>
      <vt:lpstr>Key Findings Summary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Lizbeth Paola Bolaño Chaparro</dc:creator>
  <cp:lastModifiedBy>Lizbeth Paola Bolaño Chaparro</cp:lastModifiedBy>
  <cp:revision>11</cp:revision>
  <dcterms:created xsi:type="dcterms:W3CDTF">2024-10-30T03:52:41Z</dcterms:created>
  <dcterms:modified xsi:type="dcterms:W3CDTF">2024-12-15T18:46:12Z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